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797675" cy="99282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jQoU0Von+O6LJr/1ZzQoY2NtSu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527803-8E1A-4DA9-A9A1-62B360CB913B}">
  <a:tblStyle styleId="{31527803-8E1A-4DA9-A9A1-62B360CB913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DEA21FC-C681-4EBA-869C-1E1486F6740C}"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900"/>
            <a:ext cx="5438125" cy="44677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2: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6: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8: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79750" y="4715900"/>
            <a:ext cx="5438125" cy="4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33150" y="744600"/>
            <a:ext cx="4532000" cy="3723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7" name="Shape 17"/>
        <p:cNvGrpSpPr/>
        <p:nvPr/>
      </p:nvGrpSpPr>
      <p:grpSpPr>
        <a:xfrm>
          <a:off x="0" y="0"/>
          <a:ext cx="0" cy="0"/>
          <a:chOff x="0" y="0"/>
          <a:chExt cx="0" cy="0"/>
        </a:xfrm>
      </p:grpSpPr>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p:nvPr>
            <p:ph idx="2" type="pic"/>
          </p:nvPr>
        </p:nvSpPr>
        <p:spPr>
          <a:xfrm>
            <a:off x="5183188" y="987425"/>
            <a:ext cx="6172200" cy="4873625"/>
          </a:xfrm>
          <a:prstGeom prst="rect">
            <a:avLst/>
          </a:prstGeom>
          <a:noFill/>
          <a:ln>
            <a:noFill/>
          </a:ln>
        </p:spPr>
      </p:sp>
      <p:sp>
        <p:nvSpPr>
          <p:cNvPr id="64" name="Google Shape;6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hyperlink" Target="mailto:claudia.mezad@inai.org.mx" TargetMode="External"/><Relationship Id="rId5" Type="http://schemas.openxmlformats.org/officeDocument/2006/relationships/hyperlink" Target="mailto:daniel.navarro@inai.org.mx" TargetMode="External"/><Relationship Id="rId6" Type="http://schemas.openxmlformats.org/officeDocument/2006/relationships/hyperlink" Target="mailto:edgar.rebollar@inai.org.mx" TargetMode="External"/><Relationship Id="rId7" Type="http://schemas.openxmlformats.org/officeDocument/2006/relationships/hyperlink" Target="mailto:ulises.gongora@inai.org.mx" TargetMode="External"/><Relationship Id="rId8" Type="http://schemas.openxmlformats.org/officeDocument/2006/relationships/hyperlink" Target="mailto:hernan.osuna@inai.org.m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4179547" y="207417"/>
            <a:ext cx="3528553" cy="144624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n que contiene Diagrama&#10;&#10;Descripción generada automáticamente" id="85" name="Google Shape;85;p1"/>
          <p:cNvPicPr preferRelativeResize="0"/>
          <p:nvPr/>
        </p:nvPicPr>
        <p:blipFill rotWithShape="1">
          <a:blip r:embed="rId4">
            <a:alphaModFix amt="20000"/>
          </a:blip>
          <a:srcRect b="0" l="0" r="0" t="0"/>
          <a:stretch/>
        </p:blipFill>
        <p:spPr>
          <a:xfrm>
            <a:off x="-70922" y="844114"/>
            <a:ext cx="10707757" cy="6023114"/>
          </a:xfrm>
          <a:prstGeom prst="rect">
            <a:avLst/>
          </a:prstGeom>
          <a:noFill/>
          <a:ln>
            <a:noFill/>
          </a:ln>
        </p:spPr>
      </p:pic>
      <p:sp>
        <p:nvSpPr>
          <p:cNvPr id="86" name="Google Shape;86;p1"/>
          <p:cNvSpPr txBox="1"/>
          <p:nvPr/>
        </p:nvSpPr>
        <p:spPr>
          <a:xfrm>
            <a:off x="2222240" y="1765426"/>
            <a:ext cx="7747519"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3200" u="none">
                <a:solidFill>
                  <a:schemeClr val="dk1"/>
                </a:solidFill>
                <a:latin typeface="Calibri"/>
                <a:ea typeface="Calibri"/>
                <a:cs typeface="Calibri"/>
                <a:sym typeface="Calibri"/>
              </a:rPr>
              <a:t>IMPLEMENTACIÓN Y SEGUIMIENTO DE LOS PROGRAMAS NACIONALES DEL SISTEMA NACIONAL DE TRANSPARENCIA</a:t>
            </a:r>
            <a:br>
              <a:rPr b="1" lang="es-MX" sz="3200" u="none">
                <a:solidFill>
                  <a:schemeClr val="dk1"/>
                </a:solidFill>
                <a:latin typeface="Calibri"/>
                <a:ea typeface="Calibri"/>
                <a:cs typeface="Calibri"/>
                <a:sym typeface="Calibri"/>
              </a:rPr>
            </a:br>
            <a:r>
              <a:rPr b="1" lang="es-MX" sz="3200" u="none">
                <a:solidFill>
                  <a:schemeClr val="dk1"/>
                </a:solidFill>
                <a:latin typeface="Calibri"/>
                <a:ea typeface="Calibri"/>
                <a:cs typeface="Calibri"/>
                <a:sym typeface="Calibri"/>
              </a:rPr>
              <a:t>2022-2026</a:t>
            </a:r>
            <a:endParaRPr/>
          </a:p>
        </p:txBody>
      </p:sp>
      <p:pic>
        <p:nvPicPr>
          <p:cNvPr id="87" name="Google Shape;87;p1"/>
          <p:cNvPicPr preferRelativeResize="0"/>
          <p:nvPr/>
        </p:nvPicPr>
        <p:blipFill rotWithShape="1">
          <a:blip r:embed="rId5">
            <a:alphaModFix/>
          </a:blip>
          <a:srcRect b="0" l="0" r="0" t="0"/>
          <a:stretch/>
        </p:blipFill>
        <p:spPr>
          <a:xfrm>
            <a:off x="4903474" y="4970802"/>
            <a:ext cx="2080701" cy="1299409"/>
          </a:xfrm>
          <a:prstGeom prst="rect">
            <a:avLst/>
          </a:prstGeom>
          <a:noFill/>
          <a:ln>
            <a:noFill/>
          </a:ln>
        </p:spPr>
      </p:pic>
      <p:pic>
        <p:nvPicPr>
          <p:cNvPr descr="Logotipo, nombre de la empresa&#10;&#10;Descripción generada automáticamente" id="88" name="Google Shape;88;p1"/>
          <p:cNvPicPr preferRelativeResize="0"/>
          <p:nvPr/>
        </p:nvPicPr>
        <p:blipFill rotWithShape="1">
          <a:blip r:embed="rId6">
            <a:alphaModFix/>
          </a:blip>
          <a:srcRect b="0" l="0" r="0" t="0"/>
          <a:stretch/>
        </p:blipFill>
        <p:spPr>
          <a:xfrm>
            <a:off x="1555165" y="4738812"/>
            <a:ext cx="3286400" cy="1848600"/>
          </a:xfrm>
          <a:prstGeom prst="rect">
            <a:avLst/>
          </a:prstGeom>
          <a:noFill/>
          <a:ln>
            <a:noFill/>
          </a:ln>
        </p:spPr>
      </p:pic>
      <p:pic>
        <p:nvPicPr>
          <p:cNvPr id="89" name="Google Shape;89;p1"/>
          <p:cNvPicPr preferRelativeResize="0"/>
          <p:nvPr/>
        </p:nvPicPr>
        <p:blipFill rotWithShape="1">
          <a:blip r:embed="rId7">
            <a:alphaModFix/>
          </a:blip>
          <a:srcRect b="0" l="0" r="0" t="0"/>
          <a:stretch/>
        </p:blipFill>
        <p:spPr>
          <a:xfrm>
            <a:off x="7390599" y="5119735"/>
            <a:ext cx="1986668" cy="9033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nvSpPr>
        <p:spPr>
          <a:xfrm>
            <a:off x="2268035" y="321834"/>
            <a:ext cx="817313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Calibri"/>
                <a:ea typeface="Calibri"/>
                <a:cs typeface="Calibri"/>
                <a:sym typeface="Calibri"/>
              </a:rPr>
              <a:t>Cobertura promedio de Líneas de Acción de PROTAI por regiones</a:t>
            </a:r>
            <a:endParaRPr/>
          </a:p>
        </p:txBody>
      </p:sp>
      <p:pic>
        <p:nvPicPr>
          <p:cNvPr id="195" name="Google Shape;195;p10"/>
          <p:cNvPicPr preferRelativeResize="0"/>
          <p:nvPr/>
        </p:nvPicPr>
        <p:blipFill rotWithShape="1">
          <a:blip r:embed="rId3">
            <a:alphaModFix/>
          </a:blip>
          <a:srcRect b="0" l="0" r="0" t="0"/>
          <a:stretch/>
        </p:blipFill>
        <p:spPr>
          <a:xfrm>
            <a:off x="701007" y="241601"/>
            <a:ext cx="1567028" cy="622132"/>
          </a:xfrm>
          <a:prstGeom prst="rect">
            <a:avLst/>
          </a:prstGeom>
          <a:noFill/>
          <a:ln>
            <a:noFill/>
          </a:ln>
        </p:spPr>
      </p:pic>
      <p:pic>
        <p:nvPicPr>
          <p:cNvPr id="196" name="Google Shape;196;p10"/>
          <p:cNvPicPr preferRelativeResize="0"/>
          <p:nvPr/>
        </p:nvPicPr>
        <p:blipFill rotWithShape="1">
          <a:blip r:embed="rId4">
            <a:alphaModFix/>
          </a:blip>
          <a:srcRect b="0" l="0" r="0" t="0"/>
          <a:stretch/>
        </p:blipFill>
        <p:spPr>
          <a:xfrm>
            <a:off x="1360154" y="818410"/>
            <a:ext cx="9235276" cy="5717756"/>
          </a:xfrm>
          <a:prstGeom prst="rect">
            <a:avLst/>
          </a:prstGeom>
          <a:noFill/>
          <a:ln>
            <a:noFill/>
          </a:ln>
        </p:spPr>
      </p:pic>
      <p:sp>
        <p:nvSpPr>
          <p:cNvPr id="197" name="Google Shape;197;p10"/>
          <p:cNvSpPr txBox="1"/>
          <p:nvPr/>
        </p:nvSpPr>
        <p:spPr>
          <a:xfrm>
            <a:off x="9955764" y="1260280"/>
            <a:ext cx="1903445"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700">
                <a:solidFill>
                  <a:schemeClr val="lt1"/>
                </a:solidFill>
                <a:latin typeface="Calibri"/>
                <a:ea typeface="Calibri"/>
                <a:cs typeface="Calibri"/>
                <a:sym typeface="Calibri"/>
              </a:rPr>
              <a:t>Región Centro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nvSpPr>
        <p:spPr>
          <a:xfrm>
            <a:off x="2268035" y="321834"/>
            <a:ext cx="90787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Calibri"/>
                <a:ea typeface="Calibri"/>
                <a:cs typeface="Calibri"/>
                <a:sym typeface="Calibri"/>
              </a:rPr>
              <a:t>Cobertura promedio de Líneas de Acción de PRONADATOS por regiones</a:t>
            </a:r>
            <a:endParaRPr/>
          </a:p>
        </p:txBody>
      </p:sp>
      <p:pic>
        <p:nvPicPr>
          <p:cNvPr id="203" name="Google Shape;203;p11"/>
          <p:cNvPicPr preferRelativeResize="0"/>
          <p:nvPr/>
        </p:nvPicPr>
        <p:blipFill rotWithShape="1">
          <a:blip r:embed="rId3">
            <a:alphaModFix/>
          </a:blip>
          <a:srcRect b="0" l="0" r="0" t="0"/>
          <a:stretch/>
        </p:blipFill>
        <p:spPr>
          <a:xfrm>
            <a:off x="701007" y="241601"/>
            <a:ext cx="1567028" cy="622132"/>
          </a:xfrm>
          <a:prstGeom prst="rect">
            <a:avLst/>
          </a:prstGeom>
          <a:noFill/>
          <a:ln>
            <a:noFill/>
          </a:ln>
        </p:spPr>
      </p:pic>
      <p:pic>
        <p:nvPicPr>
          <p:cNvPr id="204" name="Google Shape;204;p11"/>
          <p:cNvPicPr preferRelativeResize="0"/>
          <p:nvPr/>
        </p:nvPicPr>
        <p:blipFill rotWithShape="1">
          <a:blip r:embed="rId4">
            <a:alphaModFix/>
          </a:blip>
          <a:srcRect b="0" l="0" r="0" t="0"/>
          <a:stretch/>
        </p:blipFill>
        <p:spPr>
          <a:xfrm>
            <a:off x="662605" y="864504"/>
            <a:ext cx="10800522" cy="58875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2"/>
          <p:cNvSpPr txBox="1"/>
          <p:nvPr/>
        </p:nvSpPr>
        <p:spPr>
          <a:xfrm>
            <a:off x="5266872" y="321834"/>
            <a:ext cx="10838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Calibri"/>
                <a:ea typeface="Calibri"/>
                <a:cs typeface="Calibri"/>
                <a:sym typeface="Calibri"/>
              </a:rPr>
              <a:t>PROTAI</a:t>
            </a:r>
            <a:endParaRPr/>
          </a:p>
        </p:txBody>
      </p:sp>
      <p:pic>
        <p:nvPicPr>
          <p:cNvPr id="210" name="Google Shape;210;p12"/>
          <p:cNvPicPr preferRelativeResize="0"/>
          <p:nvPr/>
        </p:nvPicPr>
        <p:blipFill rotWithShape="1">
          <a:blip r:embed="rId3">
            <a:alphaModFix/>
          </a:blip>
          <a:srcRect b="0" l="0" r="0" t="0"/>
          <a:stretch/>
        </p:blipFill>
        <p:spPr>
          <a:xfrm>
            <a:off x="701007" y="241601"/>
            <a:ext cx="1567028" cy="622132"/>
          </a:xfrm>
          <a:prstGeom prst="rect">
            <a:avLst/>
          </a:prstGeom>
          <a:noFill/>
          <a:ln>
            <a:noFill/>
          </a:ln>
        </p:spPr>
      </p:pic>
      <p:pic>
        <p:nvPicPr>
          <p:cNvPr id="211" name="Google Shape;211;p12"/>
          <p:cNvPicPr preferRelativeResize="0"/>
          <p:nvPr/>
        </p:nvPicPr>
        <p:blipFill rotWithShape="1">
          <a:blip r:embed="rId4">
            <a:alphaModFix/>
          </a:blip>
          <a:srcRect b="0" l="0" r="0" t="0"/>
          <a:stretch/>
        </p:blipFill>
        <p:spPr>
          <a:xfrm>
            <a:off x="7397750" y="238705"/>
            <a:ext cx="3390900" cy="819150"/>
          </a:xfrm>
          <a:prstGeom prst="rect">
            <a:avLst/>
          </a:prstGeom>
          <a:noFill/>
          <a:ln>
            <a:noFill/>
          </a:ln>
        </p:spPr>
      </p:pic>
      <p:pic>
        <p:nvPicPr>
          <p:cNvPr id="212" name="Google Shape;212;p12"/>
          <p:cNvPicPr preferRelativeResize="0"/>
          <p:nvPr/>
        </p:nvPicPr>
        <p:blipFill rotWithShape="1">
          <a:blip r:embed="rId5">
            <a:alphaModFix/>
          </a:blip>
          <a:srcRect b="0" l="0" r="0" t="0"/>
          <a:stretch/>
        </p:blipFill>
        <p:spPr>
          <a:xfrm>
            <a:off x="1484521" y="783499"/>
            <a:ext cx="8428105" cy="5561545"/>
          </a:xfrm>
          <a:prstGeom prst="rect">
            <a:avLst/>
          </a:prstGeom>
          <a:noFill/>
          <a:ln>
            <a:noFill/>
          </a:ln>
        </p:spPr>
      </p:pic>
      <p:sp>
        <p:nvSpPr>
          <p:cNvPr id="213" name="Google Shape;213;p12"/>
          <p:cNvSpPr txBox="1"/>
          <p:nvPr/>
        </p:nvSpPr>
        <p:spPr>
          <a:xfrm>
            <a:off x="158635" y="6301856"/>
            <a:ext cx="9645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200">
                <a:solidFill>
                  <a:schemeClr val="dk1"/>
                </a:solidFill>
                <a:latin typeface="Calibri"/>
                <a:ea typeface="Calibri"/>
                <a:cs typeface="Calibri"/>
                <a:sym typeface="Calibri"/>
              </a:rPr>
              <a:t>Cobertura por eje</a:t>
            </a:r>
            <a:endParaRPr/>
          </a:p>
        </p:txBody>
      </p:sp>
      <p:sp>
        <p:nvSpPr>
          <p:cNvPr id="214" name="Google Shape;214;p12"/>
          <p:cNvSpPr txBox="1"/>
          <p:nvPr/>
        </p:nvSpPr>
        <p:spPr>
          <a:xfrm>
            <a:off x="1661532" y="6395154"/>
            <a:ext cx="1526985"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24%</a:t>
            </a:r>
            <a:endParaRPr/>
          </a:p>
        </p:txBody>
      </p:sp>
      <p:sp>
        <p:nvSpPr>
          <p:cNvPr id="215" name="Google Shape;215;p12"/>
          <p:cNvSpPr/>
          <p:nvPr/>
        </p:nvSpPr>
        <p:spPr>
          <a:xfrm>
            <a:off x="1034962" y="6436044"/>
            <a:ext cx="292431" cy="195216"/>
          </a:xfrm>
          <a:prstGeom prst="rightArrow">
            <a:avLst>
              <a:gd fmla="val 50000" name="adj1"/>
              <a:gd fmla="val 50000" name="adj2"/>
            </a:avLst>
          </a:prstGeom>
          <a:solidFill>
            <a:srgbClr val="7030A0"/>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030A0"/>
              </a:solidFill>
              <a:latin typeface="Calibri"/>
              <a:ea typeface="Calibri"/>
              <a:cs typeface="Calibri"/>
              <a:sym typeface="Calibri"/>
            </a:endParaRPr>
          </a:p>
        </p:txBody>
      </p:sp>
      <p:sp>
        <p:nvSpPr>
          <p:cNvPr id="216" name="Google Shape;216;p12"/>
          <p:cNvSpPr txBox="1"/>
          <p:nvPr/>
        </p:nvSpPr>
        <p:spPr>
          <a:xfrm>
            <a:off x="3323794" y="6394192"/>
            <a:ext cx="1526985"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30%</a:t>
            </a:r>
            <a:endParaRPr/>
          </a:p>
        </p:txBody>
      </p:sp>
      <p:sp>
        <p:nvSpPr>
          <p:cNvPr id="217" name="Google Shape;217;p12"/>
          <p:cNvSpPr txBox="1"/>
          <p:nvPr/>
        </p:nvSpPr>
        <p:spPr>
          <a:xfrm>
            <a:off x="4995953" y="6394192"/>
            <a:ext cx="1526985"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19%</a:t>
            </a:r>
            <a:endParaRPr/>
          </a:p>
        </p:txBody>
      </p:sp>
      <p:sp>
        <p:nvSpPr>
          <p:cNvPr id="218" name="Google Shape;218;p12"/>
          <p:cNvSpPr txBox="1"/>
          <p:nvPr/>
        </p:nvSpPr>
        <p:spPr>
          <a:xfrm>
            <a:off x="6678451" y="6394191"/>
            <a:ext cx="1550100"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13%</a:t>
            </a:r>
            <a:endParaRPr/>
          </a:p>
        </p:txBody>
      </p:sp>
      <p:sp>
        <p:nvSpPr>
          <p:cNvPr id="219" name="Google Shape;219;p12"/>
          <p:cNvSpPr txBox="1"/>
          <p:nvPr/>
        </p:nvSpPr>
        <p:spPr>
          <a:xfrm>
            <a:off x="8340713" y="6394190"/>
            <a:ext cx="1550100"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22%</a:t>
            </a:r>
            <a:endParaRPr/>
          </a:p>
        </p:txBody>
      </p:sp>
      <p:grpSp>
        <p:nvGrpSpPr>
          <p:cNvPr id="220" name="Google Shape;220;p12"/>
          <p:cNvGrpSpPr/>
          <p:nvPr/>
        </p:nvGrpSpPr>
        <p:grpSpPr>
          <a:xfrm>
            <a:off x="10158488" y="5932824"/>
            <a:ext cx="1550100" cy="738063"/>
            <a:chOff x="10155453" y="5438754"/>
            <a:chExt cx="1550100" cy="738063"/>
          </a:xfrm>
        </p:grpSpPr>
        <p:sp>
          <p:nvSpPr>
            <p:cNvPr id="221" name="Google Shape;221;p12"/>
            <p:cNvSpPr txBox="1"/>
            <p:nvPr/>
          </p:nvSpPr>
          <p:spPr>
            <a:xfrm>
              <a:off x="10155453" y="5899818"/>
              <a:ext cx="1550100" cy="276999"/>
            </a:xfrm>
            <a:prstGeom prst="rect">
              <a:avLst/>
            </a:prstGeom>
            <a:solidFill>
              <a:srgbClr val="7030A0"/>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200">
                  <a:solidFill>
                    <a:schemeClr val="lt1"/>
                  </a:solidFill>
                  <a:latin typeface="Calibri"/>
                  <a:ea typeface="Calibri"/>
                  <a:cs typeface="Calibri"/>
                  <a:sym typeface="Calibri"/>
                </a:rPr>
                <a:t>21.6%</a:t>
              </a:r>
              <a:endParaRPr/>
            </a:p>
          </p:txBody>
        </p:sp>
        <p:sp>
          <p:nvSpPr>
            <p:cNvPr id="222" name="Google Shape;222;p12"/>
            <p:cNvSpPr txBox="1"/>
            <p:nvPr/>
          </p:nvSpPr>
          <p:spPr>
            <a:xfrm>
              <a:off x="10155453" y="5438754"/>
              <a:ext cx="15501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200">
                  <a:solidFill>
                    <a:schemeClr val="dk1"/>
                  </a:solidFill>
                  <a:latin typeface="Calibri"/>
                  <a:ea typeface="Calibri"/>
                  <a:cs typeface="Calibri"/>
                  <a:sym typeface="Calibri"/>
                </a:rPr>
                <a:t>Cobertura global</a:t>
              </a:r>
              <a:endParaRPr/>
            </a:p>
            <a:p>
              <a:pPr indent="0" lvl="0" marL="0" marR="0" rtl="0" algn="ctr">
                <a:spcBef>
                  <a:spcPts val="0"/>
                </a:spcBef>
                <a:spcAft>
                  <a:spcPts val="0"/>
                </a:spcAft>
                <a:buNone/>
              </a:pPr>
              <a:r>
                <a:rPr b="1" lang="es-MX" sz="1200">
                  <a:solidFill>
                    <a:schemeClr val="dk1"/>
                  </a:solidFill>
                  <a:latin typeface="Calibri"/>
                  <a:ea typeface="Calibri"/>
                  <a:cs typeface="Calibri"/>
                  <a:sym typeface="Calibri"/>
                </a:rPr>
                <a:t>del SNT</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nvSpPr>
        <p:spPr>
          <a:xfrm>
            <a:off x="5266872" y="321834"/>
            <a:ext cx="10838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Calibri"/>
                <a:ea typeface="Calibri"/>
                <a:cs typeface="Calibri"/>
                <a:sym typeface="Calibri"/>
              </a:rPr>
              <a:t>PROTAI</a:t>
            </a:r>
            <a:endParaRPr/>
          </a:p>
        </p:txBody>
      </p:sp>
      <p:pic>
        <p:nvPicPr>
          <p:cNvPr id="228" name="Google Shape;228;p13"/>
          <p:cNvPicPr preferRelativeResize="0"/>
          <p:nvPr/>
        </p:nvPicPr>
        <p:blipFill rotWithShape="1">
          <a:blip r:embed="rId3">
            <a:alphaModFix/>
          </a:blip>
          <a:srcRect b="0" l="0" r="0" t="0"/>
          <a:stretch/>
        </p:blipFill>
        <p:spPr>
          <a:xfrm>
            <a:off x="701007" y="241601"/>
            <a:ext cx="1567028" cy="622132"/>
          </a:xfrm>
          <a:prstGeom prst="rect">
            <a:avLst/>
          </a:prstGeom>
          <a:noFill/>
          <a:ln>
            <a:noFill/>
          </a:ln>
        </p:spPr>
      </p:pic>
      <p:pic>
        <p:nvPicPr>
          <p:cNvPr id="229" name="Google Shape;229;p13"/>
          <p:cNvPicPr preferRelativeResize="0"/>
          <p:nvPr/>
        </p:nvPicPr>
        <p:blipFill rotWithShape="1">
          <a:blip r:embed="rId4">
            <a:alphaModFix/>
          </a:blip>
          <a:srcRect b="0" l="0" r="0" t="0"/>
          <a:stretch/>
        </p:blipFill>
        <p:spPr>
          <a:xfrm>
            <a:off x="7397750" y="238705"/>
            <a:ext cx="3390900" cy="819150"/>
          </a:xfrm>
          <a:prstGeom prst="rect">
            <a:avLst/>
          </a:prstGeom>
          <a:noFill/>
          <a:ln>
            <a:noFill/>
          </a:ln>
        </p:spPr>
      </p:pic>
      <p:pic>
        <p:nvPicPr>
          <p:cNvPr id="230" name="Google Shape;230;p13"/>
          <p:cNvPicPr preferRelativeResize="0"/>
          <p:nvPr/>
        </p:nvPicPr>
        <p:blipFill rotWithShape="1">
          <a:blip r:embed="rId5">
            <a:alphaModFix/>
          </a:blip>
          <a:srcRect b="0" l="0" r="0" t="0"/>
          <a:stretch/>
        </p:blipFill>
        <p:spPr>
          <a:xfrm>
            <a:off x="1403350" y="783499"/>
            <a:ext cx="8566150" cy="58956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4"/>
          <p:cNvSpPr txBox="1"/>
          <p:nvPr/>
        </p:nvSpPr>
        <p:spPr>
          <a:xfrm>
            <a:off x="5106291" y="91002"/>
            <a:ext cx="1912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Calibri"/>
                <a:ea typeface="Calibri"/>
                <a:cs typeface="Calibri"/>
                <a:sym typeface="Calibri"/>
              </a:rPr>
              <a:t>PRONADATOS</a:t>
            </a:r>
            <a:endParaRPr/>
          </a:p>
        </p:txBody>
      </p:sp>
      <p:pic>
        <p:nvPicPr>
          <p:cNvPr id="236" name="Google Shape;236;p14"/>
          <p:cNvPicPr preferRelativeResize="0"/>
          <p:nvPr/>
        </p:nvPicPr>
        <p:blipFill rotWithShape="1">
          <a:blip r:embed="rId3">
            <a:alphaModFix/>
          </a:blip>
          <a:srcRect b="0" l="0" r="0" t="0"/>
          <a:stretch/>
        </p:blipFill>
        <p:spPr>
          <a:xfrm>
            <a:off x="667554" y="241601"/>
            <a:ext cx="1567028" cy="622132"/>
          </a:xfrm>
          <a:prstGeom prst="rect">
            <a:avLst/>
          </a:prstGeom>
          <a:noFill/>
          <a:ln>
            <a:noFill/>
          </a:ln>
        </p:spPr>
      </p:pic>
      <p:pic>
        <p:nvPicPr>
          <p:cNvPr id="237" name="Google Shape;237;p14"/>
          <p:cNvPicPr preferRelativeResize="0"/>
          <p:nvPr/>
        </p:nvPicPr>
        <p:blipFill rotWithShape="1">
          <a:blip r:embed="rId4">
            <a:alphaModFix/>
          </a:blip>
          <a:srcRect b="0" l="0" r="0" t="0"/>
          <a:stretch/>
        </p:blipFill>
        <p:spPr>
          <a:xfrm>
            <a:off x="8508052" y="298625"/>
            <a:ext cx="3390900" cy="819150"/>
          </a:xfrm>
          <a:prstGeom prst="rect">
            <a:avLst/>
          </a:prstGeom>
          <a:noFill/>
          <a:ln>
            <a:noFill/>
          </a:ln>
        </p:spPr>
      </p:pic>
      <p:pic>
        <p:nvPicPr>
          <p:cNvPr id="238" name="Google Shape;238;p14"/>
          <p:cNvPicPr preferRelativeResize="0"/>
          <p:nvPr/>
        </p:nvPicPr>
        <p:blipFill rotWithShape="1">
          <a:blip r:embed="rId5">
            <a:alphaModFix/>
          </a:blip>
          <a:srcRect b="0" l="0" r="0" t="0"/>
          <a:stretch/>
        </p:blipFill>
        <p:spPr>
          <a:xfrm>
            <a:off x="814040" y="925820"/>
            <a:ext cx="10359483" cy="5401211"/>
          </a:xfrm>
          <a:prstGeom prst="rect">
            <a:avLst/>
          </a:prstGeom>
          <a:noFill/>
          <a:ln>
            <a:noFill/>
          </a:ln>
        </p:spPr>
      </p:pic>
      <p:grpSp>
        <p:nvGrpSpPr>
          <p:cNvPr id="239" name="Google Shape;239;p14"/>
          <p:cNvGrpSpPr/>
          <p:nvPr/>
        </p:nvGrpSpPr>
        <p:grpSpPr>
          <a:xfrm>
            <a:off x="-38989" y="6319623"/>
            <a:ext cx="11212513" cy="430887"/>
            <a:chOff x="-5536" y="6319623"/>
            <a:chExt cx="11212513" cy="430887"/>
          </a:xfrm>
        </p:grpSpPr>
        <p:sp>
          <p:nvSpPr>
            <p:cNvPr id="240" name="Google Shape;240;p14"/>
            <p:cNvSpPr txBox="1"/>
            <p:nvPr/>
          </p:nvSpPr>
          <p:spPr>
            <a:xfrm>
              <a:off x="-5536" y="6319623"/>
              <a:ext cx="78174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100">
                  <a:solidFill>
                    <a:schemeClr val="dk1"/>
                  </a:solidFill>
                  <a:latin typeface="Calibri"/>
                  <a:ea typeface="Calibri"/>
                  <a:cs typeface="Calibri"/>
                  <a:sym typeface="Calibri"/>
                </a:rPr>
                <a:t>Cobertura por eje</a:t>
              </a:r>
              <a:endParaRPr/>
            </a:p>
          </p:txBody>
        </p:sp>
        <p:sp>
          <p:nvSpPr>
            <p:cNvPr id="241" name="Google Shape;241;p14"/>
            <p:cNvSpPr txBox="1"/>
            <p:nvPr/>
          </p:nvSpPr>
          <p:spPr>
            <a:xfrm>
              <a:off x="958032" y="6389118"/>
              <a:ext cx="1135089"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25%</a:t>
              </a:r>
              <a:endParaRPr/>
            </a:p>
          </p:txBody>
        </p:sp>
        <p:sp>
          <p:nvSpPr>
            <p:cNvPr id="242" name="Google Shape;242;p14"/>
            <p:cNvSpPr/>
            <p:nvPr/>
          </p:nvSpPr>
          <p:spPr>
            <a:xfrm>
              <a:off x="706743" y="6460285"/>
              <a:ext cx="180000" cy="156113"/>
            </a:xfrm>
            <a:prstGeom prst="rightArrow">
              <a:avLst>
                <a:gd fmla="val 50000" name="adj1"/>
                <a:gd fmla="val 50000" name="adj2"/>
              </a:avLst>
            </a:prstGeom>
            <a:solidFill>
              <a:srgbClr val="7030A0"/>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030A0"/>
                </a:solidFill>
                <a:latin typeface="Calibri"/>
                <a:ea typeface="Calibri"/>
                <a:cs typeface="Calibri"/>
                <a:sym typeface="Calibri"/>
              </a:endParaRPr>
            </a:p>
          </p:txBody>
        </p:sp>
        <p:sp>
          <p:nvSpPr>
            <p:cNvPr id="243" name="Google Shape;243;p14"/>
            <p:cNvSpPr txBox="1"/>
            <p:nvPr/>
          </p:nvSpPr>
          <p:spPr>
            <a:xfrm>
              <a:off x="2144750" y="6381692"/>
              <a:ext cx="1095225"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15%</a:t>
              </a:r>
              <a:endParaRPr/>
            </a:p>
          </p:txBody>
        </p:sp>
        <p:sp>
          <p:nvSpPr>
            <p:cNvPr id="244" name="Google Shape;244;p14"/>
            <p:cNvSpPr txBox="1"/>
            <p:nvPr/>
          </p:nvSpPr>
          <p:spPr>
            <a:xfrm>
              <a:off x="3291605" y="6381691"/>
              <a:ext cx="1023918"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13%</a:t>
              </a:r>
              <a:endParaRPr/>
            </a:p>
          </p:txBody>
        </p:sp>
        <p:sp>
          <p:nvSpPr>
            <p:cNvPr id="245" name="Google Shape;245;p14"/>
            <p:cNvSpPr txBox="1"/>
            <p:nvPr/>
          </p:nvSpPr>
          <p:spPr>
            <a:xfrm>
              <a:off x="4367153" y="6381690"/>
              <a:ext cx="1154749"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10%</a:t>
              </a:r>
              <a:endParaRPr/>
            </a:p>
          </p:txBody>
        </p:sp>
        <p:sp>
          <p:nvSpPr>
            <p:cNvPr id="246" name="Google Shape;246;p14"/>
            <p:cNvSpPr txBox="1"/>
            <p:nvPr/>
          </p:nvSpPr>
          <p:spPr>
            <a:xfrm>
              <a:off x="5586946" y="6381689"/>
              <a:ext cx="1023917"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10%</a:t>
              </a:r>
              <a:endParaRPr/>
            </a:p>
          </p:txBody>
        </p:sp>
        <p:sp>
          <p:nvSpPr>
            <p:cNvPr id="247" name="Google Shape;247;p14"/>
            <p:cNvSpPr txBox="1"/>
            <p:nvPr/>
          </p:nvSpPr>
          <p:spPr>
            <a:xfrm>
              <a:off x="6670101" y="6381688"/>
              <a:ext cx="1146852"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13%</a:t>
              </a:r>
              <a:endParaRPr/>
            </a:p>
          </p:txBody>
        </p:sp>
        <p:sp>
          <p:nvSpPr>
            <p:cNvPr id="248" name="Google Shape;248;p14"/>
            <p:cNvSpPr txBox="1"/>
            <p:nvPr/>
          </p:nvSpPr>
          <p:spPr>
            <a:xfrm>
              <a:off x="7876191" y="6381687"/>
              <a:ext cx="1075837"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11%</a:t>
              </a:r>
              <a:endParaRPr/>
            </a:p>
          </p:txBody>
        </p:sp>
        <p:sp>
          <p:nvSpPr>
            <p:cNvPr id="249" name="Google Shape;249;p14"/>
            <p:cNvSpPr txBox="1"/>
            <p:nvPr/>
          </p:nvSpPr>
          <p:spPr>
            <a:xfrm>
              <a:off x="9023332" y="6381686"/>
              <a:ext cx="1023918"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10%</a:t>
              </a:r>
              <a:endParaRPr/>
            </a:p>
          </p:txBody>
        </p:sp>
        <p:sp>
          <p:nvSpPr>
            <p:cNvPr id="250" name="Google Shape;250;p14"/>
            <p:cNvSpPr txBox="1"/>
            <p:nvPr/>
          </p:nvSpPr>
          <p:spPr>
            <a:xfrm>
              <a:off x="10098881" y="6381685"/>
              <a:ext cx="1108096" cy="276999"/>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1200">
                  <a:solidFill>
                    <a:schemeClr val="dk1"/>
                  </a:solidFill>
                  <a:latin typeface="Calibri"/>
                  <a:ea typeface="Calibri"/>
                  <a:cs typeface="Calibri"/>
                  <a:sym typeface="Calibri"/>
                </a:rPr>
                <a:t>13%</a:t>
              </a:r>
              <a:endParaRPr/>
            </a:p>
          </p:txBody>
        </p:sp>
      </p:grpSp>
      <p:grpSp>
        <p:nvGrpSpPr>
          <p:cNvPr id="251" name="Google Shape;251;p14"/>
          <p:cNvGrpSpPr/>
          <p:nvPr/>
        </p:nvGrpSpPr>
        <p:grpSpPr>
          <a:xfrm>
            <a:off x="11220176" y="5744523"/>
            <a:ext cx="867746" cy="916479"/>
            <a:chOff x="10155453" y="5260338"/>
            <a:chExt cx="1550100" cy="916479"/>
          </a:xfrm>
        </p:grpSpPr>
        <p:sp>
          <p:nvSpPr>
            <p:cNvPr id="252" name="Google Shape;252;p14"/>
            <p:cNvSpPr txBox="1"/>
            <p:nvPr/>
          </p:nvSpPr>
          <p:spPr>
            <a:xfrm>
              <a:off x="10155453" y="5899818"/>
              <a:ext cx="1550100" cy="276999"/>
            </a:xfrm>
            <a:prstGeom prst="rect">
              <a:avLst/>
            </a:prstGeom>
            <a:solidFill>
              <a:srgbClr val="7030A0"/>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200">
                  <a:solidFill>
                    <a:schemeClr val="lt1"/>
                  </a:solidFill>
                  <a:latin typeface="Calibri"/>
                  <a:ea typeface="Calibri"/>
                  <a:cs typeface="Calibri"/>
                  <a:sym typeface="Calibri"/>
                </a:rPr>
                <a:t>13.3%</a:t>
              </a:r>
              <a:endParaRPr/>
            </a:p>
          </p:txBody>
        </p:sp>
        <p:sp>
          <p:nvSpPr>
            <p:cNvPr id="253" name="Google Shape;253;p14"/>
            <p:cNvSpPr txBox="1"/>
            <p:nvPr/>
          </p:nvSpPr>
          <p:spPr>
            <a:xfrm>
              <a:off x="10155453" y="5260338"/>
              <a:ext cx="15501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200">
                  <a:solidFill>
                    <a:schemeClr val="dk1"/>
                  </a:solidFill>
                  <a:latin typeface="Calibri"/>
                  <a:ea typeface="Calibri"/>
                  <a:cs typeface="Calibri"/>
                  <a:sym typeface="Calibri"/>
                </a:rPr>
                <a:t>Cobertura global</a:t>
              </a:r>
              <a:endParaRPr/>
            </a:p>
            <a:p>
              <a:pPr indent="0" lvl="0" marL="0" marR="0" rtl="0" algn="ctr">
                <a:spcBef>
                  <a:spcPts val="0"/>
                </a:spcBef>
                <a:spcAft>
                  <a:spcPts val="0"/>
                </a:spcAft>
                <a:buNone/>
              </a:pPr>
              <a:r>
                <a:rPr b="1" lang="es-MX" sz="1200">
                  <a:solidFill>
                    <a:schemeClr val="dk1"/>
                  </a:solidFill>
                  <a:latin typeface="Calibri"/>
                  <a:ea typeface="Calibri"/>
                  <a:cs typeface="Calibri"/>
                  <a:sym typeface="Calibri"/>
                </a:rPr>
                <a:t>del SNT</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5"/>
          <p:cNvSpPr txBox="1"/>
          <p:nvPr/>
        </p:nvSpPr>
        <p:spPr>
          <a:xfrm>
            <a:off x="5139744" y="91002"/>
            <a:ext cx="1912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Calibri"/>
                <a:ea typeface="Calibri"/>
                <a:cs typeface="Calibri"/>
                <a:sym typeface="Calibri"/>
              </a:rPr>
              <a:t>PRONADATOS</a:t>
            </a:r>
            <a:endParaRPr/>
          </a:p>
        </p:txBody>
      </p:sp>
      <p:pic>
        <p:nvPicPr>
          <p:cNvPr id="259" name="Google Shape;259;p15"/>
          <p:cNvPicPr preferRelativeResize="0"/>
          <p:nvPr/>
        </p:nvPicPr>
        <p:blipFill rotWithShape="1">
          <a:blip r:embed="rId3">
            <a:alphaModFix/>
          </a:blip>
          <a:srcRect b="0" l="0" r="0" t="0"/>
          <a:stretch/>
        </p:blipFill>
        <p:spPr>
          <a:xfrm>
            <a:off x="701007" y="241601"/>
            <a:ext cx="1567028" cy="622132"/>
          </a:xfrm>
          <a:prstGeom prst="rect">
            <a:avLst/>
          </a:prstGeom>
          <a:noFill/>
          <a:ln>
            <a:noFill/>
          </a:ln>
        </p:spPr>
      </p:pic>
      <p:pic>
        <p:nvPicPr>
          <p:cNvPr id="260" name="Google Shape;260;p15"/>
          <p:cNvPicPr preferRelativeResize="0"/>
          <p:nvPr/>
        </p:nvPicPr>
        <p:blipFill rotWithShape="1">
          <a:blip r:embed="rId4">
            <a:alphaModFix/>
          </a:blip>
          <a:srcRect b="0" l="0" r="0" t="0"/>
          <a:stretch/>
        </p:blipFill>
        <p:spPr>
          <a:xfrm>
            <a:off x="8541505" y="298625"/>
            <a:ext cx="3390900" cy="819150"/>
          </a:xfrm>
          <a:prstGeom prst="rect">
            <a:avLst/>
          </a:prstGeom>
          <a:noFill/>
          <a:ln>
            <a:noFill/>
          </a:ln>
        </p:spPr>
      </p:pic>
      <p:pic>
        <p:nvPicPr>
          <p:cNvPr id="261" name="Google Shape;261;p15"/>
          <p:cNvPicPr preferRelativeResize="0"/>
          <p:nvPr/>
        </p:nvPicPr>
        <p:blipFill rotWithShape="1">
          <a:blip r:embed="rId5">
            <a:alphaModFix/>
          </a:blip>
          <a:srcRect b="0" l="0" r="0" t="0"/>
          <a:stretch/>
        </p:blipFill>
        <p:spPr>
          <a:xfrm>
            <a:off x="350502" y="931744"/>
            <a:ext cx="11490993" cy="56276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6"/>
          <p:cNvSpPr txBox="1"/>
          <p:nvPr/>
        </p:nvSpPr>
        <p:spPr>
          <a:xfrm>
            <a:off x="2458535" y="439590"/>
            <a:ext cx="74188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Calibri"/>
                <a:ea typeface="Calibri"/>
                <a:cs typeface="Calibri"/>
                <a:sym typeface="Calibri"/>
              </a:rPr>
              <a:t>Promedio de participación por Eje por Organismo Garante</a:t>
            </a:r>
            <a:endParaRPr/>
          </a:p>
        </p:txBody>
      </p:sp>
      <p:pic>
        <p:nvPicPr>
          <p:cNvPr id="267" name="Google Shape;267;p16"/>
          <p:cNvPicPr preferRelativeResize="0"/>
          <p:nvPr/>
        </p:nvPicPr>
        <p:blipFill rotWithShape="1">
          <a:blip r:embed="rId3">
            <a:alphaModFix/>
          </a:blip>
          <a:srcRect b="0" l="0" r="0" t="0"/>
          <a:stretch/>
        </p:blipFill>
        <p:spPr>
          <a:xfrm>
            <a:off x="701007" y="241601"/>
            <a:ext cx="1567028" cy="622132"/>
          </a:xfrm>
          <a:prstGeom prst="rect">
            <a:avLst/>
          </a:prstGeom>
          <a:noFill/>
          <a:ln>
            <a:noFill/>
          </a:ln>
        </p:spPr>
      </p:pic>
      <p:pic>
        <p:nvPicPr>
          <p:cNvPr id="268" name="Google Shape;268;p16"/>
          <p:cNvPicPr preferRelativeResize="0"/>
          <p:nvPr/>
        </p:nvPicPr>
        <p:blipFill rotWithShape="1">
          <a:blip r:embed="rId4">
            <a:alphaModFix/>
          </a:blip>
          <a:srcRect b="0" l="0" r="0" t="0"/>
          <a:stretch/>
        </p:blipFill>
        <p:spPr>
          <a:xfrm>
            <a:off x="1789321" y="1049141"/>
            <a:ext cx="8392904" cy="55672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7"/>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0" name="Google Shape;280;p17"/>
          <p:cNvPicPr preferRelativeResize="0"/>
          <p:nvPr/>
        </p:nvPicPr>
        <p:blipFill rotWithShape="1">
          <a:blip r:embed="rId3">
            <a:alphaModFix/>
          </a:blip>
          <a:srcRect b="0" l="0" r="0" t="0"/>
          <a:stretch/>
        </p:blipFill>
        <p:spPr>
          <a:xfrm>
            <a:off x="7316721" y="5881756"/>
            <a:ext cx="1542422" cy="963251"/>
          </a:xfrm>
          <a:prstGeom prst="rect">
            <a:avLst/>
          </a:prstGeom>
          <a:noFill/>
          <a:ln>
            <a:noFill/>
          </a:ln>
        </p:spPr>
      </p:pic>
      <p:sp>
        <p:nvSpPr>
          <p:cNvPr id="281" name="Google Shape;281;p17"/>
          <p:cNvSpPr txBox="1"/>
          <p:nvPr/>
        </p:nvSpPr>
        <p:spPr>
          <a:xfrm>
            <a:off x="308472" y="2073729"/>
            <a:ext cx="354707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200">
                <a:solidFill>
                  <a:schemeClr val="lt1"/>
                </a:solidFill>
                <a:latin typeface="Calibri"/>
                <a:ea typeface="Calibri"/>
                <a:cs typeface="Calibri"/>
                <a:sym typeface="Calibri"/>
              </a:rPr>
              <a:t>Formato de Seguimiento</a:t>
            </a:r>
            <a:endParaRPr/>
          </a:p>
        </p:txBody>
      </p:sp>
      <p:sp>
        <p:nvSpPr>
          <p:cNvPr id="282" name="Google Shape;282;p17"/>
          <p:cNvSpPr txBox="1"/>
          <p:nvPr/>
        </p:nvSpPr>
        <p:spPr>
          <a:xfrm>
            <a:off x="4905054" y="511388"/>
            <a:ext cx="6560115" cy="91328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200"/>
              <a:buFont typeface="Calibri"/>
              <a:buNone/>
            </a:pPr>
            <a:r>
              <a:t/>
            </a:r>
            <a:endParaRPr b="1" sz="2200">
              <a:solidFill>
                <a:srgbClr val="354366"/>
              </a:solidFill>
              <a:latin typeface="Calibri"/>
              <a:ea typeface="Calibri"/>
              <a:cs typeface="Calibri"/>
              <a:sym typeface="Calibri"/>
            </a:endParaRPr>
          </a:p>
        </p:txBody>
      </p:sp>
      <p:sp>
        <p:nvSpPr>
          <p:cNvPr id="283" name="Google Shape;283;p17"/>
          <p:cNvSpPr txBox="1"/>
          <p:nvPr/>
        </p:nvSpPr>
        <p:spPr>
          <a:xfrm>
            <a:off x="4629292" y="396929"/>
            <a:ext cx="7239742" cy="717119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000"/>
              <a:buFont typeface="Calibri"/>
              <a:buNone/>
            </a:pPr>
            <a:r>
              <a:rPr lang="es-MX" sz="2000">
                <a:solidFill>
                  <a:schemeClr val="dk1"/>
                </a:solidFill>
                <a:latin typeface="Calibri"/>
                <a:ea typeface="Calibri"/>
                <a:cs typeface="Calibri"/>
                <a:sym typeface="Calibri"/>
              </a:rPr>
              <a:t>El formato de seguimiento es la herramienta que permitirá a la SESNT, validar la correspondencia entre lo comprometido por los integrantes del SNT, con lo reportado dentro del SIPRON.</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rPr lang="es-MX" sz="2000">
                <a:solidFill>
                  <a:schemeClr val="dk1"/>
                </a:solidFill>
                <a:latin typeface="Calibri"/>
                <a:ea typeface="Calibri"/>
                <a:cs typeface="Calibri"/>
                <a:sym typeface="Calibri"/>
              </a:rPr>
              <a:t>Por lo tanto, para realizar un correcto seguimiento, se deberán tener algunas consideraciones, en las que encontramos las siguientes:</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Identificar las actividades en su Ruta de Implementación</a:t>
            </a:r>
            <a:endParaRPr/>
          </a:p>
          <a:p>
            <a:pPr indent="-342900" lvl="0" marL="342900" marR="0" rtl="0" algn="just">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Verificar el semestre a que pertenece cada actividad</a:t>
            </a:r>
            <a:endParaRPr/>
          </a:p>
          <a:p>
            <a:pPr indent="-342900" lvl="0" marL="342900" marR="0" rtl="0" algn="just">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Revisar que los campos de “Resultado final” “Evidencias” y “Descripción de evidencias” estén alineados a la actividad comprometida.</a:t>
            </a:r>
            <a:endParaRPr/>
          </a:p>
          <a:p>
            <a:pPr indent="-342900" lvl="0" marL="342900" marR="0" rtl="0" algn="just">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Verificar que la información no contenga Datos Personales o se encuentren debidamente testados.</a:t>
            </a:r>
            <a:endParaRPr/>
          </a:p>
          <a:p>
            <a:pPr indent="-342900" lvl="0" marL="342900" marR="0" rtl="0" algn="just">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Que la información cargada corresponda con la actividad que se reporta.</a:t>
            </a:r>
            <a:endParaRPr/>
          </a:p>
          <a:p>
            <a:pPr indent="-342900" lvl="0" marL="342900" marR="0" rtl="0" algn="just">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Verificar que los vínculos se encuentren vigentes de manera permanente.</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8"/>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8"/>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8"/>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8"/>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8"/>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5" name="Google Shape;295;p18"/>
          <p:cNvPicPr preferRelativeResize="0"/>
          <p:nvPr/>
        </p:nvPicPr>
        <p:blipFill rotWithShape="1">
          <a:blip r:embed="rId3">
            <a:alphaModFix/>
          </a:blip>
          <a:srcRect b="0" l="0" r="0" t="0"/>
          <a:stretch/>
        </p:blipFill>
        <p:spPr>
          <a:xfrm>
            <a:off x="7316721" y="5881756"/>
            <a:ext cx="1542422" cy="963251"/>
          </a:xfrm>
          <a:prstGeom prst="rect">
            <a:avLst/>
          </a:prstGeom>
          <a:noFill/>
          <a:ln>
            <a:noFill/>
          </a:ln>
        </p:spPr>
      </p:pic>
      <p:sp>
        <p:nvSpPr>
          <p:cNvPr id="296" name="Google Shape;296;p18"/>
          <p:cNvSpPr txBox="1"/>
          <p:nvPr/>
        </p:nvSpPr>
        <p:spPr>
          <a:xfrm>
            <a:off x="219803" y="2209596"/>
            <a:ext cx="354707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200">
                <a:solidFill>
                  <a:schemeClr val="lt1"/>
                </a:solidFill>
                <a:latin typeface="Calibri"/>
                <a:ea typeface="Calibri"/>
                <a:cs typeface="Calibri"/>
                <a:sym typeface="Calibri"/>
              </a:rPr>
              <a:t>Formato ABC</a:t>
            </a:r>
            <a:endParaRPr/>
          </a:p>
        </p:txBody>
      </p:sp>
      <p:sp>
        <p:nvSpPr>
          <p:cNvPr id="297" name="Google Shape;297;p18"/>
          <p:cNvSpPr txBox="1"/>
          <p:nvPr/>
        </p:nvSpPr>
        <p:spPr>
          <a:xfrm>
            <a:off x="4875041" y="192897"/>
            <a:ext cx="6560115" cy="91328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200"/>
              <a:buFont typeface="Calibri"/>
              <a:buNone/>
            </a:pPr>
            <a:r>
              <a:rPr b="1" lang="es-MX" sz="2200">
                <a:solidFill>
                  <a:schemeClr val="dk1"/>
                </a:solidFill>
                <a:latin typeface="Calibri"/>
                <a:ea typeface="Calibri"/>
                <a:cs typeface="Calibri"/>
                <a:sym typeface="Calibri"/>
              </a:rPr>
              <a:t>Altas, Bajas y Cambios</a:t>
            </a:r>
            <a:endParaRPr/>
          </a:p>
        </p:txBody>
      </p:sp>
      <p:sp>
        <p:nvSpPr>
          <p:cNvPr id="298" name="Google Shape;298;p18"/>
          <p:cNvSpPr txBox="1"/>
          <p:nvPr/>
        </p:nvSpPr>
        <p:spPr>
          <a:xfrm>
            <a:off x="4901754" y="1106180"/>
            <a:ext cx="6423262" cy="50167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rPr lang="es-MX" sz="2000">
                <a:solidFill>
                  <a:schemeClr val="dk1"/>
                </a:solidFill>
                <a:latin typeface="Calibri"/>
                <a:ea typeface="Calibri"/>
                <a:cs typeface="Calibri"/>
                <a:sym typeface="Calibri"/>
              </a:rPr>
              <a:t>Finalmente, con el objetivo de contar con las herramientas necesarias para el desarrollo en la implementación y cumplimiento de los Programas Nacionales, la SESNT pone a disposición de los enlaces de los integrantes del SNT el Formato ABC, (</a:t>
            </a:r>
            <a:r>
              <a:rPr lang="es-MX" sz="2000">
                <a:solidFill>
                  <a:srgbClr val="00B050"/>
                </a:solidFill>
                <a:latin typeface="Calibri"/>
                <a:ea typeface="Calibri"/>
                <a:cs typeface="Calibri"/>
                <a:sym typeface="Calibri"/>
              </a:rPr>
              <a:t>A</a:t>
            </a:r>
            <a:r>
              <a:rPr lang="es-MX" sz="2000">
                <a:solidFill>
                  <a:schemeClr val="dk1"/>
                </a:solidFill>
                <a:latin typeface="Calibri"/>
                <a:ea typeface="Calibri"/>
                <a:cs typeface="Calibri"/>
                <a:sym typeface="Calibri"/>
              </a:rPr>
              <a:t>ltas, </a:t>
            </a:r>
            <a:r>
              <a:rPr lang="es-MX" sz="2000">
                <a:solidFill>
                  <a:srgbClr val="FF0000"/>
                </a:solidFill>
                <a:latin typeface="Calibri"/>
                <a:ea typeface="Calibri"/>
                <a:cs typeface="Calibri"/>
                <a:sym typeface="Calibri"/>
              </a:rPr>
              <a:t>B</a:t>
            </a:r>
            <a:r>
              <a:rPr lang="es-MX" sz="2000">
                <a:solidFill>
                  <a:schemeClr val="dk1"/>
                </a:solidFill>
                <a:latin typeface="Calibri"/>
                <a:ea typeface="Calibri"/>
                <a:cs typeface="Calibri"/>
                <a:sym typeface="Calibri"/>
              </a:rPr>
              <a:t>ajas y </a:t>
            </a:r>
            <a:r>
              <a:rPr lang="es-MX" sz="2000">
                <a:solidFill>
                  <a:srgbClr val="FFFF00"/>
                </a:solidFill>
                <a:latin typeface="Calibri"/>
                <a:ea typeface="Calibri"/>
                <a:cs typeface="Calibri"/>
                <a:sym typeface="Calibri"/>
              </a:rPr>
              <a:t>C</a:t>
            </a:r>
            <a:r>
              <a:rPr lang="es-MX" sz="2000">
                <a:solidFill>
                  <a:schemeClr val="dk1"/>
                </a:solidFill>
                <a:latin typeface="Calibri"/>
                <a:ea typeface="Calibri"/>
                <a:cs typeface="Calibri"/>
                <a:sym typeface="Calibri"/>
              </a:rPr>
              <a:t>ambios).</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rPr lang="es-MX" sz="2000">
                <a:solidFill>
                  <a:schemeClr val="dk1"/>
                </a:solidFill>
                <a:latin typeface="Calibri"/>
                <a:ea typeface="Calibri"/>
                <a:cs typeface="Calibri"/>
                <a:sym typeface="Calibri"/>
              </a:rPr>
              <a:t>El objetivo de este formato es, como en años anteriores, dotar de flexibilidad la implementación de los Programas Nacionales, así como de homologar el proceso de ajustes e identificación de modificaciones en la Ruta de Implementación; es decir, </a:t>
            </a:r>
            <a:r>
              <a:rPr b="1" lang="es-MX" sz="2000">
                <a:solidFill>
                  <a:schemeClr val="dk1"/>
                </a:solidFill>
                <a:latin typeface="Calibri"/>
                <a:ea typeface="Calibri"/>
                <a:cs typeface="Calibri"/>
                <a:sym typeface="Calibri"/>
              </a:rPr>
              <a:t>contar con la posibilidad de realizar adiciones y ajustes a las actividades propuestas para lograr su cumplimiento de acuerdo con el contexto de cada OG, y, en su caso, cancelarlas por así considerarse necesario.</a:t>
            </a:r>
            <a:endParaRPr sz="2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0" name="Google Shape;310;p19"/>
          <p:cNvPicPr preferRelativeResize="0"/>
          <p:nvPr/>
        </p:nvPicPr>
        <p:blipFill rotWithShape="1">
          <a:blip r:embed="rId3">
            <a:alphaModFix/>
          </a:blip>
          <a:srcRect b="0" l="0" r="0" t="0"/>
          <a:stretch/>
        </p:blipFill>
        <p:spPr>
          <a:xfrm>
            <a:off x="7316721" y="5881756"/>
            <a:ext cx="1542422" cy="963251"/>
          </a:xfrm>
          <a:prstGeom prst="rect">
            <a:avLst/>
          </a:prstGeom>
          <a:noFill/>
          <a:ln>
            <a:noFill/>
          </a:ln>
        </p:spPr>
      </p:pic>
      <p:sp>
        <p:nvSpPr>
          <p:cNvPr id="311" name="Google Shape;311;p19"/>
          <p:cNvSpPr txBox="1"/>
          <p:nvPr/>
        </p:nvSpPr>
        <p:spPr>
          <a:xfrm>
            <a:off x="219803" y="2963138"/>
            <a:ext cx="354707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200">
                <a:solidFill>
                  <a:schemeClr val="lt1"/>
                </a:solidFill>
                <a:latin typeface="Calibri"/>
                <a:ea typeface="Calibri"/>
                <a:cs typeface="Calibri"/>
                <a:sym typeface="Calibri"/>
              </a:rPr>
              <a:t>Contacto</a:t>
            </a:r>
            <a:endParaRPr/>
          </a:p>
        </p:txBody>
      </p:sp>
      <p:sp>
        <p:nvSpPr>
          <p:cNvPr id="312" name="Google Shape;312;p19"/>
          <p:cNvSpPr txBox="1"/>
          <p:nvPr/>
        </p:nvSpPr>
        <p:spPr>
          <a:xfrm>
            <a:off x="4875041" y="192897"/>
            <a:ext cx="6560115" cy="91328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Calibri"/>
              <a:buNone/>
            </a:pPr>
            <a:r>
              <a:rPr b="1" lang="es-MX" sz="1800">
                <a:solidFill>
                  <a:schemeClr val="dk1"/>
                </a:solidFill>
                <a:latin typeface="Calibri"/>
                <a:ea typeface="Calibri"/>
                <a:cs typeface="Calibri"/>
                <a:sym typeface="Calibri"/>
              </a:rPr>
              <a:t>Contacto</a:t>
            </a:r>
            <a:endParaRPr/>
          </a:p>
        </p:txBody>
      </p:sp>
      <p:sp>
        <p:nvSpPr>
          <p:cNvPr id="313" name="Google Shape;313;p19"/>
          <p:cNvSpPr txBox="1"/>
          <p:nvPr/>
        </p:nvSpPr>
        <p:spPr>
          <a:xfrm>
            <a:off x="4942537" y="839480"/>
            <a:ext cx="6423262"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latin typeface="Calibri"/>
                <a:ea typeface="Calibri"/>
                <a:cs typeface="Calibri"/>
                <a:sym typeface="Calibri"/>
              </a:rPr>
              <a:t>Finalmente, para cualquier duda o comentario que pudieran tener, se reitera la información de contacto del personal de la SESNT para apoyarles en estos trabajos:</a:t>
            </a:r>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p:txBody>
      </p:sp>
      <p:graphicFrame>
        <p:nvGraphicFramePr>
          <p:cNvPr id="314" name="Google Shape;314;p19"/>
          <p:cNvGraphicFramePr/>
          <p:nvPr/>
        </p:nvGraphicFramePr>
        <p:xfrm>
          <a:off x="5041907" y="1939103"/>
          <a:ext cx="3000000" cy="3000000"/>
        </p:xfrm>
        <a:graphic>
          <a:graphicData uri="http://schemas.openxmlformats.org/drawingml/2006/table">
            <a:tbl>
              <a:tblPr bandRow="1" firstCol="1" firstRow="1">
                <a:noFill/>
                <a:tableStyleId>{3DEA21FC-C681-4EBA-869C-1E1486F6740C}</a:tableStyleId>
              </a:tblPr>
              <a:tblGrid>
                <a:gridCol w="1152000"/>
                <a:gridCol w="1960775"/>
                <a:gridCol w="2196100"/>
                <a:gridCol w="1251900"/>
              </a:tblGrid>
              <a:tr h="237925">
                <a:tc>
                  <a:txBody>
                    <a:bodyPr/>
                    <a:lstStyle/>
                    <a:p>
                      <a:pPr indent="0" lvl="0" marL="0" marR="0" rtl="0" algn="ctr">
                        <a:lnSpc>
                          <a:spcPct val="107000"/>
                        </a:lnSpc>
                        <a:spcBef>
                          <a:spcPts val="0"/>
                        </a:spcBef>
                        <a:spcAft>
                          <a:spcPts val="0"/>
                        </a:spcAft>
                        <a:buNone/>
                      </a:pPr>
                      <a:r>
                        <a:rPr lang="es-MX" sz="1200" u="none" cap="none" strike="noStrike"/>
                        <a:t>Nombre</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s-MX" sz="1200" u="none" cap="none" strike="noStrike"/>
                        <a:t>Cargo</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s-MX" sz="1200" u="none" cap="none" strike="noStrike"/>
                        <a:t>Correo</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s-MX" sz="1200" u="none" cap="none" strike="noStrike"/>
                        <a:t>Teléfono</a:t>
                      </a:r>
                      <a:endParaRPr sz="1100" u="none" cap="none" strike="noStrike">
                        <a:latin typeface="Calibri"/>
                        <a:ea typeface="Calibri"/>
                        <a:cs typeface="Calibri"/>
                        <a:sym typeface="Calibri"/>
                      </a:endParaRPr>
                    </a:p>
                  </a:txBody>
                  <a:tcPr marT="0" marB="0" marR="68575" marL="68575" anchor="ctr"/>
                </a:tc>
              </a:tr>
              <a:tr h="735775">
                <a:tc>
                  <a:txBody>
                    <a:bodyPr/>
                    <a:lstStyle/>
                    <a:p>
                      <a:pPr indent="0" lvl="0" marL="0" marR="0" rtl="0" algn="l">
                        <a:lnSpc>
                          <a:spcPct val="107000"/>
                        </a:lnSpc>
                        <a:spcBef>
                          <a:spcPts val="0"/>
                        </a:spcBef>
                        <a:spcAft>
                          <a:spcPts val="0"/>
                        </a:spcAft>
                        <a:buNone/>
                      </a:pPr>
                      <a:r>
                        <a:rPr lang="es-MX" sz="1200" u="none" cap="none" strike="noStrike"/>
                        <a:t>Claudia Elena Meza de la Toba</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none" cap="none" strike="noStrike"/>
                        <a:t>Directora General Técnica, Seguimiento y Normatividad del SNT</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sng" cap="none" strike="noStrike">
                          <a:solidFill>
                            <a:schemeClr val="dk1"/>
                          </a:solidFill>
                          <a:hlinkClick r:id="rId4">
                            <a:extLst>
                              <a:ext uri="{A12FA001-AC4F-418D-AE19-62706E023703}">
                                <ahyp:hlinkClr val="tx"/>
                              </a:ext>
                            </a:extLst>
                          </a:hlinkClick>
                        </a:rPr>
                        <a:t>claudia.mezad@inai.org.mx</a:t>
                      </a:r>
                      <a:endParaRPr sz="11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none" cap="none" strike="noStrike"/>
                        <a:t>555004 2400 ext. 2248</a:t>
                      </a:r>
                      <a:endParaRPr sz="1100" u="none" cap="none" strike="noStrike">
                        <a:latin typeface="Calibri"/>
                        <a:ea typeface="Calibri"/>
                        <a:cs typeface="Calibri"/>
                        <a:sym typeface="Calibri"/>
                      </a:endParaRPr>
                    </a:p>
                  </a:txBody>
                  <a:tcPr marT="0" marB="0" marR="68575" marL="68575" anchor="ctr"/>
                </a:tc>
              </a:tr>
              <a:tr h="735775">
                <a:tc>
                  <a:txBody>
                    <a:bodyPr/>
                    <a:lstStyle/>
                    <a:p>
                      <a:pPr indent="0" lvl="0" marL="0" marR="0" rtl="0" algn="l">
                        <a:lnSpc>
                          <a:spcPct val="107000"/>
                        </a:lnSpc>
                        <a:spcBef>
                          <a:spcPts val="0"/>
                        </a:spcBef>
                        <a:spcAft>
                          <a:spcPts val="0"/>
                        </a:spcAft>
                        <a:buNone/>
                      </a:pPr>
                      <a:r>
                        <a:rPr lang="es-MX" sz="1200" u="none" cap="none" strike="noStrike"/>
                        <a:t>Daniel Atalo Navarro Ramírez</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none" cap="none" strike="noStrike"/>
                        <a:t>Integrante de la Secretaría Ejecutiva del Sistema Nacional de Transparencia</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sng" cap="none" strike="noStrike">
                          <a:solidFill>
                            <a:schemeClr val="dk1"/>
                          </a:solidFill>
                          <a:hlinkClick r:id="rId5">
                            <a:extLst>
                              <a:ext uri="{A12FA001-AC4F-418D-AE19-62706E023703}">
                                <ahyp:hlinkClr val="tx"/>
                              </a:ext>
                            </a:extLst>
                          </a:hlinkClick>
                        </a:rPr>
                        <a:t>daniel.navarro@inai.org.mx</a:t>
                      </a:r>
                      <a:endParaRPr sz="11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none" cap="none" strike="noStrike"/>
                        <a:t>555004 2400 ext. 2420</a:t>
                      </a:r>
                      <a:endParaRPr sz="1100" u="none" cap="none" strike="noStrike">
                        <a:latin typeface="Calibri"/>
                        <a:ea typeface="Calibri"/>
                        <a:cs typeface="Calibri"/>
                        <a:sym typeface="Calibri"/>
                      </a:endParaRPr>
                    </a:p>
                  </a:txBody>
                  <a:tcPr marT="0" marB="0" marR="68575" marL="68575" anchor="ctr"/>
                </a:tc>
              </a:tr>
              <a:tr h="735775">
                <a:tc>
                  <a:txBody>
                    <a:bodyPr/>
                    <a:lstStyle/>
                    <a:p>
                      <a:pPr indent="0" lvl="0" marL="0" marR="0" rtl="0" algn="l">
                        <a:lnSpc>
                          <a:spcPct val="107000"/>
                        </a:lnSpc>
                        <a:spcBef>
                          <a:spcPts val="0"/>
                        </a:spcBef>
                        <a:spcAft>
                          <a:spcPts val="0"/>
                        </a:spcAft>
                        <a:buNone/>
                      </a:pPr>
                      <a:r>
                        <a:rPr lang="es-MX" sz="1200" u="none" cap="none" strike="noStrike"/>
                        <a:t>Edgar Rebollar Bravo</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none" cap="none" strike="noStrike"/>
                        <a:t>Subdirector de Políticas</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sng" cap="none" strike="noStrike">
                          <a:solidFill>
                            <a:schemeClr val="dk1"/>
                          </a:solidFill>
                          <a:hlinkClick r:id="rId6">
                            <a:extLst>
                              <a:ext uri="{A12FA001-AC4F-418D-AE19-62706E023703}">
                                <ahyp:hlinkClr val="tx"/>
                              </a:ext>
                            </a:extLst>
                          </a:hlinkClick>
                        </a:rPr>
                        <a:t>edgar.rebollar@inai.org.mx</a:t>
                      </a:r>
                      <a:endParaRPr sz="11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none" cap="none" strike="noStrike"/>
                        <a:t>555004 2400 ext. 2869</a:t>
                      </a:r>
                      <a:endParaRPr sz="1100" u="none" cap="none" strike="noStrike">
                        <a:latin typeface="Calibri"/>
                        <a:ea typeface="Calibri"/>
                        <a:cs typeface="Calibri"/>
                        <a:sym typeface="Calibri"/>
                      </a:endParaRPr>
                    </a:p>
                  </a:txBody>
                  <a:tcPr marT="0" marB="0" marR="68575" marL="68575" anchor="ctr"/>
                </a:tc>
              </a:tr>
              <a:tr h="735775">
                <a:tc>
                  <a:txBody>
                    <a:bodyPr/>
                    <a:lstStyle/>
                    <a:p>
                      <a:pPr indent="0" lvl="0" marL="0" marR="0" rtl="0" algn="l">
                        <a:lnSpc>
                          <a:spcPct val="107000"/>
                        </a:lnSpc>
                        <a:spcBef>
                          <a:spcPts val="0"/>
                        </a:spcBef>
                        <a:spcAft>
                          <a:spcPts val="0"/>
                        </a:spcAft>
                        <a:buNone/>
                      </a:pPr>
                      <a:r>
                        <a:rPr lang="es-MX" sz="1200" u="none" cap="none" strike="noStrike"/>
                        <a:t>Ulises Góngora Guerra</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none" cap="none" strike="noStrike"/>
                        <a:t>Consultor de Políticas</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sng" cap="none" strike="noStrike">
                          <a:solidFill>
                            <a:schemeClr val="dk1"/>
                          </a:solidFill>
                          <a:hlinkClick r:id="rId7">
                            <a:extLst>
                              <a:ext uri="{A12FA001-AC4F-418D-AE19-62706E023703}">
                                <ahyp:hlinkClr val="tx"/>
                              </a:ext>
                            </a:extLst>
                          </a:hlinkClick>
                        </a:rPr>
                        <a:t>ulises.gongora@inai.org.mx</a:t>
                      </a:r>
                      <a:endParaRPr sz="11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none" cap="none" strike="noStrike"/>
                        <a:t>555004 2400 ext. 2791</a:t>
                      </a:r>
                      <a:endParaRPr sz="1100" u="none" cap="none" strike="noStrike">
                        <a:latin typeface="Calibri"/>
                        <a:ea typeface="Calibri"/>
                        <a:cs typeface="Calibri"/>
                        <a:sym typeface="Calibri"/>
                      </a:endParaRPr>
                    </a:p>
                  </a:txBody>
                  <a:tcPr marT="0" marB="0" marR="68575" marL="68575" anchor="ctr"/>
                </a:tc>
              </a:tr>
              <a:tr h="486850">
                <a:tc>
                  <a:txBody>
                    <a:bodyPr/>
                    <a:lstStyle/>
                    <a:p>
                      <a:pPr indent="0" lvl="0" marL="0" marR="0" rtl="0" algn="l">
                        <a:lnSpc>
                          <a:spcPct val="107000"/>
                        </a:lnSpc>
                        <a:spcBef>
                          <a:spcPts val="0"/>
                        </a:spcBef>
                        <a:spcAft>
                          <a:spcPts val="0"/>
                        </a:spcAft>
                        <a:buNone/>
                      </a:pPr>
                      <a:r>
                        <a:rPr lang="es-MX" sz="1200" u="none" cap="none" strike="noStrike"/>
                        <a:t>Hernán Osuna Bertotti</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none" cap="none" strike="noStrike"/>
                        <a:t>Asesor de Políticas</a:t>
                      </a:r>
                      <a:endParaRPr sz="11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sng" cap="none" strike="noStrike">
                          <a:solidFill>
                            <a:schemeClr val="dk1"/>
                          </a:solidFill>
                          <a:hlinkClick r:id="rId8">
                            <a:extLst>
                              <a:ext uri="{A12FA001-AC4F-418D-AE19-62706E023703}">
                                <ahyp:hlinkClr val="tx"/>
                              </a:ext>
                            </a:extLst>
                          </a:hlinkClick>
                        </a:rPr>
                        <a:t>hernan.osuna@inai.org.mx</a:t>
                      </a:r>
                      <a:endParaRPr sz="11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MX" sz="1200" u="none" cap="none" strike="noStrike"/>
                        <a:t>555004 2400 ext. 2936</a:t>
                      </a:r>
                      <a:endParaRPr sz="1100" u="none" cap="none" strike="noStrike">
                        <a:latin typeface="Calibri"/>
                        <a:ea typeface="Calibri"/>
                        <a:cs typeface="Calibri"/>
                        <a:sym typeface="Calibri"/>
                      </a:endParaRPr>
                    </a:p>
                  </a:txBody>
                  <a:tcPr marT="0" marB="0" marR="68575" marL="68575"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2"/>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1" name="Google Shape;101;p2"/>
          <p:cNvPicPr preferRelativeResize="0"/>
          <p:nvPr/>
        </p:nvPicPr>
        <p:blipFill rotWithShape="1">
          <a:blip r:embed="rId3">
            <a:alphaModFix/>
          </a:blip>
          <a:srcRect b="0" l="0" r="0" t="0"/>
          <a:stretch/>
        </p:blipFill>
        <p:spPr>
          <a:xfrm>
            <a:off x="7316721" y="5881756"/>
            <a:ext cx="1542422" cy="963251"/>
          </a:xfrm>
          <a:prstGeom prst="rect">
            <a:avLst/>
          </a:prstGeom>
          <a:noFill/>
          <a:ln>
            <a:noFill/>
          </a:ln>
        </p:spPr>
      </p:pic>
      <p:sp>
        <p:nvSpPr>
          <p:cNvPr id="102" name="Google Shape;102;p2"/>
          <p:cNvSpPr txBox="1"/>
          <p:nvPr/>
        </p:nvSpPr>
        <p:spPr>
          <a:xfrm>
            <a:off x="308472" y="2073729"/>
            <a:ext cx="354707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200">
                <a:solidFill>
                  <a:schemeClr val="lt1"/>
                </a:solidFill>
                <a:latin typeface="Calibri"/>
                <a:ea typeface="Calibri"/>
                <a:cs typeface="Calibri"/>
                <a:sym typeface="Calibri"/>
              </a:rPr>
              <a:t>Introducción</a:t>
            </a:r>
            <a:endParaRPr sz="3200">
              <a:solidFill>
                <a:schemeClr val="lt1"/>
              </a:solidFill>
              <a:latin typeface="Calibri"/>
              <a:ea typeface="Calibri"/>
              <a:cs typeface="Calibri"/>
              <a:sym typeface="Calibri"/>
            </a:endParaRPr>
          </a:p>
        </p:txBody>
      </p:sp>
      <p:sp>
        <p:nvSpPr>
          <p:cNvPr id="103" name="Google Shape;103;p2"/>
          <p:cNvSpPr txBox="1"/>
          <p:nvPr/>
        </p:nvSpPr>
        <p:spPr>
          <a:xfrm>
            <a:off x="4905054" y="511388"/>
            <a:ext cx="6560115" cy="91328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200"/>
              <a:buFont typeface="Calibri"/>
              <a:buNone/>
            </a:pPr>
            <a:r>
              <a:t/>
            </a:r>
            <a:endParaRPr b="1" sz="2200">
              <a:solidFill>
                <a:srgbClr val="354366"/>
              </a:solidFill>
              <a:latin typeface="Calibri"/>
              <a:ea typeface="Calibri"/>
              <a:cs typeface="Calibri"/>
              <a:sym typeface="Calibri"/>
            </a:endParaRPr>
          </a:p>
        </p:txBody>
      </p:sp>
      <p:sp>
        <p:nvSpPr>
          <p:cNvPr id="104" name="Google Shape;104;p2"/>
          <p:cNvSpPr txBox="1"/>
          <p:nvPr/>
        </p:nvSpPr>
        <p:spPr>
          <a:xfrm>
            <a:off x="4468061" y="315206"/>
            <a:ext cx="7239742" cy="62478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2000">
                <a:solidFill>
                  <a:schemeClr val="dk1"/>
                </a:solidFill>
                <a:latin typeface="Calibri"/>
                <a:ea typeface="Calibri"/>
                <a:cs typeface="Calibri"/>
                <a:sym typeface="Calibri"/>
              </a:rPr>
              <a:t>Como es de su conocimiento, la</a:t>
            </a:r>
            <a:r>
              <a:rPr b="1" lang="es-MX" sz="2000">
                <a:solidFill>
                  <a:schemeClr val="dk1"/>
                </a:solidFill>
                <a:latin typeface="Calibri"/>
                <a:ea typeface="Calibri"/>
                <a:cs typeface="Calibri"/>
                <a:sym typeface="Calibri"/>
              </a:rPr>
              <a:t> Ruta de la Implementación </a:t>
            </a:r>
            <a:r>
              <a:rPr lang="es-MX" sz="2000">
                <a:solidFill>
                  <a:schemeClr val="dk1"/>
                </a:solidFill>
                <a:latin typeface="Calibri"/>
                <a:ea typeface="Calibri"/>
                <a:cs typeface="Calibri"/>
                <a:sym typeface="Calibri"/>
              </a:rPr>
              <a:t>es el principal </a:t>
            </a:r>
            <a:r>
              <a:rPr b="1" lang="es-MX" sz="2000">
                <a:solidFill>
                  <a:schemeClr val="dk1"/>
                </a:solidFill>
                <a:latin typeface="Calibri"/>
                <a:ea typeface="Calibri"/>
                <a:cs typeface="Calibri"/>
                <a:sym typeface="Calibri"/>
              </a:rPr>
              <a:t>instrumento de planeación </a:t>
            </a:r>
            <a:r>
              <a:rPr lang="es-MX" sz="2000">
                <a:solidFill>
                  <a:schemeClr val="dk1"/>
                </a:solidFill>
                <a:latin typeface="Calibri"/>
                <a:ea typeface="Calibri"/>
                <a:cs typeface="Calibri"/>
                <a:sym typeface="Calibri"/>
              </a:rPr>
              <a:t>de los Programas Nacionales, donde se integran las actividades comprometidas por parte de los integrantes del SNT en el marco de estos programas, las cuales son determinadas por cada uno de los integrantes.</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rPr lang="es-MX" sz="2000">
                <a:solidFill>
                  <a:schemeClr val="dk1"/>
                </a:solidFill>
                <a:latin typeface="Calibri"/>
                <a:ea typeface="Calibri"/>
                <a:cs typeface="Calibri"/>
                <a:sym typeface="Calibri"/>
              </a:rPr>
              <a:t>En este sentido, y con el objetivo de dar cumplimiento a lo establecido en los lineamientos de los programas, durante el mes de marzo se llevó a cabo la carga de actividades por parte de los integrantes del SNT en el Sistema de Implementación y Seguimiento de los Programas Nacionales (SIPRON), que es el primer paso para contar con estas Rutas de Implementación.</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s-MX" sz="2000">
                <a:solidFill>
                  <a:schemeClr val="dk1"/>
                </a:solidFill>
                <a:latin typeface="Calibri"/>
                <a:ea typeface="Calibri"/>
                <a:cs typeface="Calibri"/>
                <a:sym typeface="Calibri"/>
              </a:rPr>
              <a:t>Una vez realizada la carga de actividades, la SESNT procedió a validar aquellas actividades que cumplieran con los requisitos marcados por el sistema. Del mismo modo, si de la revisión se observaron inconsistencias en la información cargada, se efectuaron comentarios para que los enlaces ajustaran las actividades.</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3"/>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3"/>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b="0" l="0" r="0" t="0"/>
          <a:stretch/>
        </p:blipFill>
        <p:spPr>
          <a:xfrm>
            <a:off x="7316721" y="5881756"/>
            <a:ext cx="1542422" cy="963251"/>
          </a:xfrm>
          <a:prstGeom prst="rect">
            <a:avLst/>
          </a:prstGeom>
          <a:noFill/>
          <a:ln>
            <a:noFill/>
          </a:ln>
        </p:spPr>
      </p:pic>
      <p:sp>
        <p:nvSpPr>
          <p:cNvPr id="117" name="Google Shape;117;p3"/>
          <p:cNvSpPr txBox="1"/>
          <p:nvPr/>
        </p:nvSpPr>
        <p:spPr>
          <a:xfrm>
            <a:off x="219803" y="2141315"/>
            <a:ext cx="354707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200">
                <a:solidFill>
                  <a:schemeClr val="lt1"/>
                </a:solidFill>
                <a:latin typeface="Calibri"/>
                <a:ea typeface="Calibri"/>
                <a:cs typeface="Calibri"/>
                <a:sym typeface="Calibri"/>
              </a:rPr>
              <a:t>Introducción</a:t>
            </a:r>
            <a:endParaRPr/>
          </a:p>
        </p:txBody>
      </p:sp>
      <p:sp>
        <p:nvSpPr>
          <p:cNvPr id="118" name="Google Shape;118;p3"/>
          <p:cNvSpPr txBox="1"/>
          <p:nvPr/>
        </p:nvSpPr>
        <p:spPr>
          <a:xfrm>
            <a:off x="4230648" y="898024"/>
            <a:ext cx="7714568" cy="50167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000"/>
              <a:buFont typeface="Calibri"/>
              <a:buNone/>
            </a:pPr>
            <a:r>
              <a:rPr lang="es-MX" sz="2000">
                <a:solidFill>
                  <a:schemeClr val="dk1"/>
                </a:solidFill>
                <a:latin typeface="Calibri"/>
                <a:ea typeface="Calibri"/>
                <a:cs typeface="Calibri"/>
                <a:sym typeface="Calibri"/>
              </a:rPr>
              <a:t>Una vez recibidas las actividades ajustadas conforme a los comentarios enviados, se procedió a su validación, lo que dio paso a las Rutas de Implementación 2023 de los integrantes del SNT.</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rPr lang="es-MX" sz="2000">
                <a:solidFill>
                  <a:schemeClr val="dk1"/>
                </a:solidFill>
                <a:latin typeface="Calibri"/>
                <a:ea typeface="Calibri"/>
                <a:cs typeface="Calibri"/>
                <a:sym typeface="Calibri"/>
              </a:rPr>
              <a:t>Estas  Rutas de Implementación 2023, fueron enviadas junto con la convocatoria para estos talleres el día 10 de mayo del presente. Estas Rutas de Implementación se remitieron en formato Excel, donde se detallan las actividades comprometidas, el programa al que pertenecen, el semestre donde se desarrollaran y otros datos relevantes para proceder a su seguimiento.</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s-MX" sz="2000">
                <a:solidFill>
                  <a:schemeClr val="dk1"/>
                </a:solidFill>
                <a:latin typeface="Calibri"/>
                <a:ea typeface="Calibri"/>
                <a:cs typeface="Calibri"/>
                <a:sym typeface="Calibri"/>
              </a:rPr>
              <a:t>Este seguimiento, así como el cumplimiento de las actividades comprometidas, dependerá únicamente de cada uno de los integrantes del sistema, que en el marco de sus posibilidades comprometieron un número mayor o menor de estas.</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4"/>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4"/>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4"/>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4"/>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4"/>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0" name="Google Shape;130;p4"/>
          <p:cNvPicPr preferRelativeResize="0"/>
          <p:nvPr/>
        </p:nvPicPr>
        <p:blipFill rotWithShape="1">
          <a:blip r:embed="rId3">
            <a:alphaModFix/>
          </a:blip>
          <a:srcRect b="0" l="0" r="0" t="0"/>
          <a:stretch/>
        </p:blipFill>
        <p:spPr>
          <a:xfrm>
            <a:off x="7316721" y="5881756"/>
            <a:ext cx="1542422" cy="963251"/>
          </a:xfrm>
          <a:prstGeom prst="rect">
            <a:avLst/>
          </a:prstGeom>
          <a:noFill/>
          <a:ln>
            <a:noFill/>
          </a:ln>
        </p:spPr>
      </p:pic>
      <p:sp>
        <p:nvSpPr>
          <p:cNvPr id="131" name="Google Shape;131;p4"/>
          <p:cNvSpPr txBox="1"/>
          <p:nvPr/>
        </p:nvSpPr>
        <p:spPr>
          <a:xfrm>
            <a:off x="219803" y="2141315"/>
            <a:ext cx="354707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200">
                <a:solidFill>
                  <a:schemeClr val="lt1"/>
                </a:solidFill>
                <a:latin typeface="Calibri"/>
                <a:ea typeface="Calibri"/>
                <a:cs typeface="Calibri"/>
                <a:sym typeface="Calibri"/>
              </a:rPr>
              <a:t>Introducción</a:t>
            </a:r>
            <a:endParaRPr/>
          </a:p>
        </p:txBody>
      </p:sp>
      <p:sp>
        <p:nvSpPr>
          <p:cNvPr id="132" name="Google Shape;132;p4"/>
          <p:cNvSpPr txBox="1"/>
          <p:nvPr/>
        </p:nvSpPr>
        <p:spPr>
          <a:xfrm>
            <a:off x="4230648" y="1041679"/>
            <a:ext cx="7714568" cy="184665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800"/>
              <a:buFont typeface="Calibri"/>
              <a:buNone/>
            </a:pPr>
            <a:r>
              <a:rPr lang="es-MX" sz="1800">
                <a:solidFill>
                  <a:schemeClr val="dk1"/>
                </a:solidFill>
                <a:latin typeface="Calibri"/>
                <a:ea typeface="Calibri"/>
                <a:cs typeface="Calibri"/>
                <a:sym typeface="Calibri"/>
              </a:rPr>
              <a:t>Tal y como se indicó durante los talleres del mes de febrero, el seguimiento de las actividades para el primer semestre del 2023, se realizará conforme al calendario presentado, que se muestra a continuación para su referencia.</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p:txBody>
      </p:sp>
      <p:graphicFrame>
        <p:nvGraphicFramePr>
          <p:cNvPr id="133" name="Google Shape;133;p4"/>
          <p:cNvGraphicFramePr/>
          <p:nvPr/>
        </p:nvGraphicFramePr>
        <p:xfrm>
          <a:off x="4721966" y="2726090"/>
          <a:ext cx="3000000" cy="3000000"/>
        </p:xfrm>
        <a:graphic>
          <a:graphicData uri="http://schemas.openxmlformats.org/drawingml/2006/table">
            <a:tbl>
              <a:tblPr>
                <a:noFill/>
                <a:tableStyleId>{31527803-8E1A-4DA9-A9A1-62B360CB913B}</a:tableStyleId>
              </a:tblPr>
              <a:tblGrid>
                <a:gridCol w="3689275"/>
                <a:gridCol w="1014225"/>
                <a:gridCol w="1014225"/>
                <a:gridCol w="1014225"/>
              </a:tblGrid>
              <a:tr h="149575">
                <a:tc gridSpan="4">
                  <a:txBody>
                    <a:bodyPr/>
                    <a:lstStyle/>
                    <a:p>
                      <a:pPr indent="0" lvl="0" marL="0" marR="0" rtl="0" algn="ctr">
                        <a:spcBef>
                          <a:spcPts val="0"/>
                        </a:spcBef>
                        <a:spcAft>
                          <a:spcPts val="0"/>
                        </a:spcAft>
                        <a:buNone/>
                      </a:pPr>
                      <a:r>
                        <a:rPr b="1" i="0" lang="es-MX" sz="1400" u="none" cap="none" strike="noStrike">
                          <a:solidFill>
                            <a:srgbClr val="FFFFFF"/>
                          </a:solidFill>
                          <a:latin typeface="Calibri"/>
                          <a:ea typeface="Calibri"/>
                          <a:cs typeface="Calibri"/>
                          <a:sym typeface="Calibri"/>
                        </a:rPr>
                        <a:t>SEGUIMIENTO DEL PRIMER SEMESTRE 2023</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hMerge="1"/>
                <a:tc hMerge="1"/>
                <a:tc hMerge="1"/>
              </a:tr>
              <a:tr h="149575">
                <a:tc>
                  <a:txBody>
                    <a:bodyPr/>
                    <a:lstStyle/>
                    <a:p>
                      <a:pPr indent="0" lvl="0" marL="0" marR="0" rtl="0" algn="ctr">
                        <a:spcBef>
                          <a:spcPts val="0"/>
                        </a:spcBef>
                        <a:spcAft>
                          <a:spcPts val="0"/>
                        </a:spcAft>
                        <a:buNone/>
                      </a:pPr>
                      <a:r>
                        <a:rPr b="1" i="0" lang="es-MX" sz="1400" u="none" cap="none" strike="noStrike">
                          <a:solidFill>
                            <a:srgbClr val="FFFFFF"/>
                          </a:solidFill>
                          <a:latin typeface="Calibri"/>
                          <a:ea typeface="Calibri"/>
                          <a:cs typeface="Calibri"/>
                          <a:sym typeface="Calibri"/>
                        </a:rPr>
                        <a:t>ACTIVIDAD</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1" i="0" lang="es-MX" sz="1100" u="none" cap="none" strike="noStrike">
                          <a:solidFill>
                            <a:srgbClr val="FFFFFF"/>
                          </a:solidFill>
                          <a:latin typeface="Calibri"/>
                          <a:ea typeface="Calibri"/>
                          <a:cs typeface="Calibri"/>
                          <a:sym typeface="Calibri"/>
                        </a:rPr>
                        <a:t>3 - 14 JULIO</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1" i="0" lang="es-MX" sz="1100" u="none" cap="none" strike="noStrike">
                          <a:solidFill>
                            <a:srgbClr val="FFFFFF"/>
                          </a:solidFill>
                          <a:latin typeface="Calibri"/>
                          <a:ea typeface="Calibri"/>
                          <a:cs typeface="Calibri"/>
                          <a:sym typeface="Calibri"/>
                        </a:rPr>
                        <a:t>1° - 11 AGOSTO</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1" i="0" lang="es-MX" sz="1100" u="none" cap="none" strike="noStrike">
                          <a:solidFill>
                            <a:srgbClr val="FFFFFF"/>
                          </a:solidFill>
                          <a:latin typeface="Calibri"/>
                          <a:ea typeface="Calibri"/>
                          <a:cs typeface="Calibri"/>
                          <a:sym typeface="Calibri"/>
                        </a:rPr>
                        <a:t>14 - 18 AGOSTO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r>
              <a:tr h="394300">
                <a:tc>
                  <a:txBody>
                    <a:bodyPr/>
                    <a:lstStyle/>
                    <a:p>
                      <a:pPr indent="0" lvl="0" marL="0" marR="0" rtl="0" algn="l">
                        <a:spcBef>
                          <a:spcPts val="0"/>
                        </a:spcBef>
                        <a:spcAft>
                          <a:spcPts val="0"/>
                        </a:spcAft>
                        <a:buNone/>
                      </a:pPr>
                      <a:r>
                        <a:rPr b="0" i="0" lang="es-MX" sz="1400" u="none" cap="none" strike="noStrike">
                          <a:solidFill>
                            <a:srgbClr val="000000"/>
                          </a:solidFill>
                          <a:latin typeface="Calibri"/>
                          <a:ea typeface="Calibri"/>
                          <a:cs typeface="Calibri"/>
                          <a:sym typeface="Calibri"/>
                        </a:rPr>
                        <a:t>Carga por parte de los Integrantes del SNT al Seguimiento del primer semestre de 2023 con sus evidencias </a:t>
                      </a:r>
                      <a:r>
                        <a:rPr b="1" i="0" lang="es-MX" sz="1400" u="none" cap="none" strike="noStrike">
                          <a:solidFill>
                            <a:srgbClr val="000000"/>
                          </a:solidFill>
                          <a:latin typeface="Calibri"/>
                          <a:ea typeface="Calibri"/>
                          <a:cs typeface="Calibri"/>
                          <a:sym typeface="Calibri"/>
                        </a:rPr>
                        <a:t>(Versión Inicial)</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8497B0"/>
                      </a:solidFill>
                      <a:prstDash val="solid"/>
                      <a:round/>
                      <a:headEnd len="sm" w="sm" type="none"/>
                      <a:tailEnd len="sm" w="sm" type="none"/>
                    </a:lnB>
                  </a:tcPr>
                </a:tc>
                <a:tc>
                  <a:txBody>
                    <a:bodyPr/>
                    <a:lstStyle/>
                    <a:p>
                      <a:pPr indent="0" lvl="0" marL="0" marR="0" rtl="0" algn="l">
                        <a:spcBef>
                          <a:spcPts val="0"/>
                        </a:spcBef>
                        <a:spcAft>
                          <a:spcPts val="0"/>
                        </a:spcAft>
                        <a:buNone/>
                      </a:pPr>
                      <a:r>
                        <a:rPr b="0" i="0" lang="es-MX"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l">
                        <a:spcBef>
                          <a:spcPts val="0"/>
                        </a:spcBef>
                        <a:spcAft>
                          <a:spcPts val="0"/>
                        </a:spcAft>
                        <a:buNone/>
                      </a:pPr>
                      <a:r>
                        <a:rPr b="0" i="0" lang="es-MX"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s-MX"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6200">
                <a:tc>
                  <a:txBody>
                    <a:bodyPr/>
                    <a:lstStyle/>
                    <a:p>
                      <a:pPr indent="0" lvl="0" marL="0" marR="0" rtl="0" algn="l">
                        <a:spcBef>
                          <a:spcPts val="0"/>
                        </a:spcBef>
                        <a:spcAft>
                          <a:spcPts val="0"/>
                        </a:spcAft>
                        <a:buNone/>
                      </a:pPr>
                      <a:r>
                        <a:rPr b="0" i="0" lang="es-MX" sz="1400" u="none" cap="none" strike="noStrike">
                          <a:solidFill>
                            <a:srgbClr val="000000"/>
                          </a:solidFill>
                          <a:latin typeface="Calibri"/>
                          <a:ea typeface="Calibri"/>
                          <a:cs typeface="Calibri"/>
                          <a:sym typeface="Calibri"/>
                        </a:rPr>
                        <a:t>Revisión por parte de la DGTSNSNT de la </a:t>
                      </a:r>
                      <a:r>
                        <a:rPr b="1" i="0" lang="es-MX" sz="1400" u="none" cap="none" strike="noStrike">
                          <a:solidFill>
                            <a:srgbClr val="000000"/>
                          </a:solidFill>
                          <a:latin typeface="Calibri"/>
                          <a:ea typeface="Calibri"/>
                          <a:cs typeface="Calibri"/>
                          <a:sym typeface="Calibri"/>
                        </a:rPr>
                        <a:t>Versión Inicial</a:t>
                      </a:r>
                      <a:r>
                        <a:rPr b="0" i="0" lang="es-MX" sz="1400" u="none" cap="none" strike="noStrike">
                          <a:solidFill>
                            <a:srgbClr val="000000"/>
                          </a:solidFill>
                          <a:latin typeface="Calibri"/>
                          <a:ea typeface="Calibri"/>
                          <a:cs typeface="Calibri"/>
                          <a:sym typeface="Calibri"/>
                        </a:rPr>
                        <a:t> y envío de observaciones a los Integrantes del SNT</a:t>
                      </a:r>
                      <a:endParaRPr/>
                    </a:p>
                  </a:txBody>
                  <a:tcPr marT="9525" marB="0" marR="9525" marL="9525" anchor="b">
                    <a:lnL cap="flat" cmpd="sng" w="19050">
                      <a:solidFill>
                        <a:srgbClr val="8497B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8497B0"/>
                      </a:solidFill>
                      <a:prstDash val="solid"/>
                      <a:round/>
                      <a:headEnd len="sm" w="sm" type="none"/>
                      <a:tailEnd len="sm" w="sm" type="none"/>
                    </a:lnT>
                    <a:lnB cap="flat" cmpd="sng" w="12700">
                      <a:solidFill>
                        <a:srgbClr val="8497B0"/>
                      </a:solidFill>
                      <a:prstDash val="solid"/>
                      <a:round/>
                      <a:headEnd len="sm" w="sm" type="none"/>
                      <a:tailEnd len="sm" w="sm" type="none"/>
                    </a:lnB>
                  </a:tcPr>
                </a:tc>
                <a:tc>
                  <a:txBody>
                    <a:bodyPr/>
                    <a:lstStyle/>
                    <a:p>
                      <a:pPr indent="0" lvl="0" marL="0" marR="0" rtl="0" algn="l">
                        <a:spcBef>
                          <a:spcPts val="0"/>
                        </a:spcBef>
                        <a:spcAft>
                          <a:spcPts val="0"/>
                        </a:spcAft>
                        <a:buNone/>
                      </a:pPr>
                      <a:r>
                        <a:rPr b="0" i="0" lang="es-MX"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s-MX"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es-MX"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4300">
                <a:tc>
                  <a:txBody>
                    <a:bodyPr/>
                    <a:lstStyle/>
                    <a:p>
                      <a:pPr indent="0" lvl="0" marL="0" marR="0" rtl="0" algn="l">
                        <a:spcBef>
                          <a:spcPts val="0"/>
                        </a:spcBef>
                        <a:spcAft>
                          <a:spcPts val="0"/>
                        </a:spcAft>
                        <a:buNone/>
                      </a:pPr>
                      <a:r>
                        <a:rPr b="0" i="0" lang="es-MX" sz="1400" u="none" cap="none" strike="noStrike">
                          <a:solidFill>
                            <a:srgbClr val="000000"/>
                          </a:solidFill>
                          <a:latin typeface="Calibri"/>
                          <a:ea typeface="Calibri"/>
                          <a:cs typeface="Calibri"/>
                          <a:sym typeface="Calibri"/>
                        </a:rPr>
                        <a:t>Atención a comentarios por parte de los Integrantes del SNT al Seguimiento del primer semestre de 2023 </a:t>
                      </a:r>
                      <a:r>
                        <a:rPr b="1" i="0" lang="es-MX" sz="1400" u="none" cap="none" strike="noStrike">
                          <a:solidFill>
                            <a:srgbClr val="000000"/>
                          </a:solidFill>
                          <a:latin typeface="Calibri"/>
                          <a:ea typeface="Calibri"/>
                          <a:cs typeface="Calibri"/>
                          <a:sym typeface="Calibri"/>
                        </a:rPr>
                        <a:t>(Versión Final)</a:t>
                      </a:r>
                      <a:endParaRPr b="0" i="0" sz="1400" u="none" cap="none" strike="noStrike">
                        <a:solidFill>
                          <a:srgbClr val="000000"/>
                        </a:solidFill>
                        <a:latin typeface="Calibri"/>
                        <a:ea typeface="Calibri"/>
                        <a:cs typeface="Calibri"/>
                        <a:sym typeface="Calibri"/>
                      </a:endParaRPr>
                    </a:p>
                  </a:txBody>
                  <a:tcPr marT="9525" marB="0" marR="9525" marL="9525" anchor="b">
                    <a:lnL cap="flat" cmpd="sng" w="19050">
                      <a:solidFill>
                        <a:srgbClr val="8497B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8497B0"/>
                      </a:solidFill>
                      <a:prstDash val="solid"/>
                      <a:round/>
                      <a:headEnd len="sm" w="sm" type="none"/>
                      <a:tailEnd len="sm" w="sm" type="none"/>
                    </a:lnT>
                    <a:lnB cap="flat" cmpd="sng" w="12700">
                      <a:solidFill>
                        <a:srgbClr val="8497B0"/>
                      </a:solidFill>
                      <a:prstDash val="solid"/>
                      <a:round/>
                      <a:headEnd len="sm" w="sm" type="none"/>
                      <a:tailEnd len="sm" w="sm" type="none"/>
                    </a:lnB>
                  </a:tcPr>
                </a:tc>
                <a:tc>
                  <a:txBody>
                    <a:bodyPr/>
                    <a:lstStyle/>
                    <a:p>
                      <a:pPr indent="0" lvl="0" marL="0" marR="0" rtl="0" algn="l">
                        <a:spcBef>
                          <a:spcPts val="0"/>
                        </a:spcBef>
                        <a:spcAft>
                          <a:spcPts val="0"/>
                        </a:spcAft>
                        <a:buNone/>
                      </a:pPr>
                      <a:r>
                        <a:rPr b="0" i="0" lang="es-MX"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s-MX"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s-MX"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5"/>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5"/>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5"/>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5"/>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5" name="Google Shape;145;p5"/>
          <p:cNvPicPr preferRelativeResize="0"/>
          <p:nvPr/>
        </p:nvPicPr>
        <p:blipFill rotWithShape="1">
          <a:blip r:embed="rId3">
            <a:alphaModFix/>
          </a:blip>
          <a:srcRect b="0" l="0" r="0" t="0"/>
          <a:stretch/>
        </p:blipFill>
        <p:spPr>
          <a:xfrm>
            <a:off x="7316721" y="5881756"/>
            <a:ext cx="1542422" cy="963251"/>
          </a:xfrm>
          <a:prstGeom prst="rect">
            <a:avLst/>
          </a:prstGeom>
          <a:noFill/>
          <a:ln>
            <a:noFill/>
          </a:ln>
        </p:spPr>
      </p:pic>
      <p:sp>
        <p:nvSpPr>
          <p:cNvPr id="146" name="Google Shape;146;p5"/>
          <p:cNvSpPr txBox="1"/>
          <p:nvPr/>
        </p:nvSpPr>
        <p:spPr>
          <a:xfrm>
            <a:off x="219803" y="2141315"/>
            <a:ext cx="354707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200">
                <a:solidFill>
                  <a:schemeClr val="lt1"/>
                </a:solidFill>
                <a:latin typeface="Calibri"/>
                <a:ea typeface="Calibri"/>
                <a:cs typeface="Calibri"/>
                <a:sym typeface="Calibri"/>
              </a:rPr>
              <a:t>Introducción</a:t>
            </a:r>
            <a:endParaRPr/>
          </a:p>
        </p:txBody>
      </p:sp>
      <p:sp>
        <p:nvSpPr>
          <p:cNvPr id="147" name="Google Shape;147;p5"/>
          <p:cNvSpPr txBox="1"/>
          <p:nvPr/>
        </p:nvSpPr>
        <p:spPr>
          <a:xfrm>
            <a:off x="4257629" y="607959"/>
            <a:ext cx="7714568" cy="59093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2000">
                <a:solidFill>
                  <a:schemeClr val="dk1"/>
                </a:solidFill>
                <a:latin typeface="Calibri"/>
                <a:ea typeface="Calibri"/>
                <a:cs typeface="Calibri"/>
                <a:sym typeface="Calibri"/>
              </a:rPr>
              <a:t>En este sentido, este taller tiene como objetivo capacitarlos en el uso de los </a:t>
            </a:r>
            <a:r>
              <a:rPr b="1" lang="es-MX" sz="2000">
                <a:solidFill>
                  <a:schemeClr val="dk1"/>
                </a:solidFill>
                <a:latin typeface="Calibri"/>
                <a:ea typeface="Calibri"/>
                <a:cs typeface="Calibri"/>
                <a:sym typeface="Calibri"/>
              </a:rPr>
              <a:t>Formatos de Seguimiento </a:t>
            </a:r>
            <a:r>
              <a:rPr lang="es-MX" sz="2000">
                <a:solidFill>
                  <a:schemeClr val="dk1"/>
                </a:solidFill>
                <a:latin typeface="Calibri"/>
                <a:ea typeface="Calibri"/>
                <a:cs typeface="Calibri"/>
                <a:sym typeface="Calibri"/>
              </a:rPr>
              <a:t>y </a:t>
            </a:r>
            <a:r>
              <a:rPr b="1" lang="es-MX" sz="2000">
                <a:solidFill>
                  <a:schemeClr val="dk1"/>
                </a:solidFill>
                <a:latin typeface="Calibri"/>
                <a:ea typeface="Calibri"/>
                <a:cs typeface="Calibri"/>
                <a:sym typeface="Calibri"/>
              </a:rPr>
              <a:t>ABC</a:t>
            </a:r>
            <a:r>
              <a:rPr lang="es-MX" sz="2000">
                <a:solidFill>
                  <a:schemeClr val="dk1"/>
                </a:solidFill>
                <a:latin typeface="Calibri"/>
                <a:ea typeface="Calibri"/>
                <a:cs typeface="Calibri"/>
                <a:sym typeface="Calibri"/>
              </a:rPr>
              <a:t> dentro del SIPRON, ya que del mismo modo que la carga de actividades para la Ruta de Implementación, fueron sistematizados para que el seguimiento de las actividades comprometidas se realice de manera eficiente y que represente menos carga de trabajo para los integrantes del SNT.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rPr lang="es-MX" sz="2000">
                <a:solidFill>
                  <a:schemeClr val="dk1"/>
                </a:solidFill>
                <a:latin typeface="Calibri"/>
                <a:ea typeface="Calibri"/>
                <a:cs typeface="Calibri"/>
                <a:sym typeface="Calibri"/>
              </a:rPr>
              <a:t>Atendiendo a lo anterior, el </a:t>
            </a:r>
            <a:r>
              <a:rPr b="1" lang="es-MX" sz="2000">
                <a:solidFill>
                  <a:schemeClr val="dk1"/>
                </a:solidFill>
                <a:latin typeface="Calibri"/>
                <a:ea typeface="Calibri"/>
                <a:cs typeface="Calibri"/>
                <a:sym typeface="Calibri"/>
              </a:rPr>
              <a:t>Formato de Seguimiento</a:t>
            </a:r>
            <a:r>
              <a:rPr lang="es-MX" sz="2000">
                <a:solidFill>
                  <a:schemeClr val="dk1"/>
                </a:solidFill>
                <a:latin typeface="Calibri"/>
                <a:ea typeface="Calibri"/>
                <a:cs typeface="Calibri"/>
                <a:sym typeface="Calibri"/>
              </a:rPr>
              <a:t>, como en años anteriores, servirá para reportar el cumplimiento a las actividades comprometidas, a través de evidencias que serán cargadas dentro del mismo sistema, por lo cual no tendrán que remitir documentos físicos, pues todo se realizará de manera electrónica.</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rPr lang="es-MX" sz="2000">
                <a:solidFill>
                  <a:schemeClr val="dk1"/>
                </a:solidFill>
                <a:latin typeface="Calibri"/>
                <a:ea typeface="Calibri"/>
                <a:cs typeface="Calibri"/>
                <a:sym typeface="Calibri"/>
              </a:rPr>
              <a:t>Y finalmente, el </a:t>
            </a:r>
            <a:r>
              <a:rPr b="1" lang="es-MX" sz="2000">
                <a:solidFill>
                  <a:schemeClr val="dk1"/>
                </a:solidFill>
                <a:latin typeface="Calibri"/>
                <a:ea typeface="Calibri"/>
                <a:cs typeface="Calibri"/>
                <a:sym typeface="Calibri"/>
              </a:rPr>
              <a:t>Formato ABC </a:t>
            </a:r>
            <a:r>
              <a:rPr lang="es-MX" sz="2000">
                <a:solidFill>
                  <a:schemeClr val="dk1"/>
                </a:solidFill>
                <a:latin typeface="Calibri"/>
                <a:ea typeface="Calibri"/>
                <a:cs typeface="Calibri"/>
                <a:sym typeface="Calibri"/>
              </a:rPr>
              <a:t>(Altas, Bajas y Cambios), servirá como herramienta de apoyo a los enlaces encargados de la implementación de los programas, que si así lo necesitaran, realicen ajustes o cambios en las actividades comprometidas para lograr su cumplimiento.</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6"/>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6"/>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6"/>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6"/>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6"/>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9" name="Google Shape;159;p6"/>
          <p:cNvPicPr preferRelativeResize="0"/>
          <p:nvPr/>
        </p:nvPicPr>
        <p:blipFill rotWithShape="1">
          <a:blip r:embed="rId3">
            <a:alphaModFix/>
          </a:blip>
          <a:srcRect b="0" l="0" r="0" t="0"/>
          <a:stretch/>
        </p:blipFill>
        <p:spPr>
          <a:xfrm>
            <a:off x="7316721" y="5881756"/>
            <a:ext cx="1542422" cy="963251"/>
          </a:xfrm>
          <a:prstGeom prst="rect">
            <a:avLst/>
          </a:prstGeom>
          <a:noFill/>
          <a:ln>
            <a:noFill/>
          </a:ln>
        </p:spPr>
      </p:pic>
      <p:sp>
        <p:nvSpPr>
          <p:cNvPr id="160" name="Google Shape;160;p6"/>
          <p:cNvSpPr txBox="1"/>
          <p:nvPr/>
        </p:nvSpPr>
        <p:spPr>
          <a:xfrm>
            <a:off x="4296884" y="2141315"/>
            <a:ext cx="7714568"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000"/>
              <a:buFont typeface="Calibri"/>
              <a:buNone/>
            </a:pPr>
            <a:r>
              <a:rPr lang="es-MX" sz="2000">
                <a:solidFill>
                  <a:schemeClr val="dk1"/>
                </a:solidFill>
                <a:latin typeface="Calibri"/>
                <a:ea typeface="Calibri"/>
                <a:cs typeface="Calibri"/>
                <a:sym typeface="Calibri"/>
              </a:rPr>
              <a:t>De las actividades que tanto los Organismos Garantes, como los integrantes Federales del SNT cargaron en el SIPRON, se identificaron cifras, promedios, porcentajes y números totales que indican el comportamiento y cobertura de los Programas Nacionales, los cuales se les mostrará, tanto de manera individual, como regionalmente y de manera general.</a:t>
            </a:r>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p:txBody>
      </p:sp>
      <p:sp>
        <p:nvSpPr>
          <p:cNvPr id="161" name="Google Shape;161;p6"/>
          <p:cNvSpPr txBox="1"/>
          <p:nvPr/>
        </p:nvSpPr>
        <p:spPr>
          <a:xfrm>
            <a:off x="219803" y="2141315"/>
            <a:ext cx="354707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200">
                <a:solidFill>
                  <a:schemeClr val="lt1"/>
                </a:solidFill>
                <a:latin typeface="Calibri"/>
                <a:ea typeface="Calibri"/>
                <a:cs typeface="Calibri"/>
                <a:sym typeface="Calibri"/>
              </a:rPr>
              <a:t>Introducción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7"/>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7"/>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7"/>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7"/>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7"/>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3" name="Google Shape;173;p7"/>
          <p:cNvPicPr preferRelativeResize="0"/>
          <p:nvPr/>
        </p:nvPicPr>
        <p:blipFill rotWithShape="1">
          <a:blip r:embed="rId3">
            <a:alphaModFix/>
          </a:blip>
          <a:srcRect b="0" l="0" r="0" t="0"/>
          <a:stretch/>
        </p:blipFill>
        <p:spPr>
          <a:xfrm>
            <a:off x="7316721" y="5881756"/>
            <a:ext cx="1542422" cy="963251"/>
          </a:xfrm>
          <a:prstGeom prst="rect">
            <a:avLst/>
          </a:prstGeom>
          <a:noFill/>
          <a:ln>
            <a:noFill/>
          </a:ln>
        </p:spPr>
      </p:pic>
      <p:sp>
        <p:nvSpPr>
          <p:cNvPr id="174" name="Google Shape;174;p7"/>
          <p:cNvSpPr txBox="1"/>
          <p:nvPr/>
        </p:nvSpPr>
        <p:spPr>
          <a:xfrm>
            <a:off x="4750419" y="1636687"/>
            <a:ext cx="6088565"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600">
                <a:solidFill>
                  <a:schemeClr val="dk1"/>
                </a:solidFill>
                <a:latin typeface="Calibri"/>
                <a:ea typeface="Calibri"/>
                <a:cs typeface="Calibri"/>
                <a:sym typeface="Calibri"/>
              </a:rPr>
              <a:t>Resultados del registro de actividades en los Programas Nacionales PROTAI y PRONADATOS, 2022 – 2026</a:t>
            </a:r>
            <a:endParaRPr/>
          </a:p>
        </p:txBody>
      </p:sp>
      <p:sp>
        <p:nvSpPr>
          <p:cNvPr id="175" name="Google Shape;175;p7"/>
          <p:cNvSpPr txBox="1"/>
          <p:nvPr/>
        </p:nvSpPr>
        <p:spPr>
          <a:xfrm>
            <a:off x="219803" y="2141315"/>
            <a:ext cx="354707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200">
                <a:solidFill>
                  <a:schemeClr val="lt1"/>
                </a:solidFill>
                <a:latin typeface="Calibri"/>
                <a:ea typeface="Calibri"/>
                <a:cs typeface="Calibri"/>
                <a:sym typeface="Calibri"/>
              </a:rPr>
              <a:t>Resultados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nvSpPr>
        <p:spPr>
          <a:xfrm>
            <a:off x="2412267" y="608236"/>
            <a:ext cx="73674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Calibri"/>
                <a:ea typeface="Calibri"/>
                <a:cs typeface="Calibri"/>
                <a:sym typeface="Calibri"/>
              </a:rPr>
              <a:t>Total de actividades comprometidas en ambos programas</a:t>
            </a:r>
            <a:endParaRPr/>
          </a:p>
        </p:txBody>
      </p:sp>
      <p:pic>
        <p:nvPicPr>
          <p:cNvPr id="181" name="Google Shape;181;p8"/>
          <p:cNvPicPr preferRelativeResize="0"/>
          <p:nvPr/>
        </p:nvPicPr>
        <p:blipFill rotWithShape="1">
          <a:blip r:embed="rId3">
            <a:alphaModFix/>
          </a:blip>
          <a:srcRect b="0" l="0" r="0" t="0"/>
          <a:stretch/>
        </p:blipFill>
        <p:spPr>
          <a:xfrm>
            <a:off x="701007" y="241601"/>
            <a:ext cx="1567028" cy="622132"/>
          </a:xfrm>
          <a:prstGeom prst="rect">
            <a:avLst/>
          </a:prstGeom>
          <a:noFill/>
          <a:ln>
            <a:noFill/>
          </a:ln>
        </p:spPr>
      </p:pic>
      <p:pic>
        <p:nvPicPr>
          <p:cNvPr id="182" name="Google Shape;182;p8"/>
          <p:cNvPicPr preferRelativeResize="0"/>
          <p:nvPr/>
        </p:nvPicPr>
        <p:blipFill rotWithShape="1">
          <a:blip r:embed="rId4">
            <a:alphaModFix/>
          </a:blip>
          <a:srcRect b="0" l="0" r="0" t="0"/>
          <a:stretch/>
        </p:blipFill>
        <p:spPr>
          <a:xfrm>
            <a:off x="480601" y="1181100"/>
            <a:ext cx="10819198" cy="4673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9"/>
          <p:cNvPicPr preferRelativeResize="0"/>
          <p:nvPr/>
        </p:nvPicPr>
        <p:blipFill rotWithShape="1">
          <a:blip r:embed="rId3">
            <a:alphaModFix/>
          </a:blip>
          <a:srcRect b="0" l="0" r="0" t="0"/>
          <a:stretch/>
        </p:blipFill>
        <p:spPr>
          <a:xfrm>
            <a:off x="701007" y="241601"/>
            <a:ext cx="1567028" cy="622132"/>
          </a:xfrm>
          <a:prstGeom prst="rect">
            <a:avLst/>
          </a:prstGeom>
          <a:noFill/>
          <a:ln>
            <a:noFill/>
          </a:ln>
        </p:spPr>
      </p:pic>
      <p:sp>
        <p:nvSpPr>
          <p:cNvPr id="188" name="Google Shape;188;p9"/>
          <p:cNvSpPr txBox="1"/>
          <p:nvPr/>
        </p:nvSpPr>
        <p:spPr>
          <a:xfrm>
            <a:off x="2484915" y="632900"/>
            <a:ext cx="72221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Calibri"/>
                <a:ea typeface="Calibri"/>
                <a:cs typeface="Calibri"/>
                <a:sym typeface="Calibri"/>
              </a:rPr>
              <a:t>Total de Líneas de Acción cubiertas en ambos programas</a:t>
            </a:r>
            <a:endParaRPr/>
          </a:p>
        </p:txBody>
      </p:sp>
      <p:pic>
        <p:nvPicPr>
          <p:cNvPr id="189" name="Google Shape;189;p9"/>
          <p:cNvPicPr preferRelativeResize="0"/>
          <p:nvPr/>
        </p:nvPicPr>
        <p:blipFill rotWithShape="1">
          <a:blip r:embed="rId4">
            <a:alphaModFix/>
          </a:blip>
          <a:srcRect b="0" l="0" r="0" t="0"/>
          <a:stretch/>
        </p:blipFill>
        <p:spPr>
          <a:xfrm>
            <a:off x="426352" y="1278730"/>
            <a:ext cx="11250322" cy="45505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2022-05-23T22:09:59Z</dcterms:created>
  <dc:creator>DGTSNSNT</dc:creator>
</cp:coreProperties>
</file>