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2" r:id="rId2"/>
    <p:sldId id="354" r:id="rId3"/>
    <p:sldId id="363" r:id="rId4"/>
    <p:sldId id="368" r:id="rId5"/>
    <p:sldId id="386" r:id="rId6"/>
    <p:sldId id="393" r:id="rId7"/>
    <p:sldId id="394" r:id="rId8"/>
    <p:sldId id="391" r:id="rId9"/>
    <p:sldId id="369" r:id="rId10"/>
    <p:sldId id="385" r:id="rId11"/>
    <p:sldId id="366" r:id="rId12"/>
    <p:sldId id="388" r:id="rId13"/>
    <p:sldId id="390" r:id="rId14"/>
    <p:sldId id="365" r:id="rId15"/>
    <p:sldId id="370" r:id="rId16"/>
    <p:sldId id="371" r:id="rId17"/>
    <p:sldId id="389" r:id="rId18"/>
    <p:sldId id="381" r:id="rId19"/>
    <p:sldId id="361" r:id="rId20"/>
    <p:sldId id="387" r:id="rId21"/>
  </p:sldIdLst>
  <p:sldSz cx="12192000" cy="6858000"/>
  <p:notesSz cx="6797675" cy="992822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8E4574-9699-19E5-1792-609739AE6CFC}" name="Ulises Góngora Guerra" initials="UGG" userId="S::ulises.gongora@inai.org.mx::1cebd17b-f2e3-4ac9-afbc-49988fc22b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254"/>
    <a:srgbClr val="122038"/>
    <a:srgbClr val="655CA5"/>
    <a:srgbClr val="235152"/>
    <a:srgbClr val="6FB0B1"/>
    <a:srgbClr val="7030A0"/>
    <a:srgbClr val="E4D8E2"/>
    <a:srgbClr val="18A0B4"/>
    <a:srgbClr val="CB3D8D"/>
    <a:srgbClr val="354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92A8ED-4CC0-0B5B-02C6-40133EFDD4E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E175DC8-EA9C-16EB-57E7-E7408AD255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B0EDCE99-5882-8CAE-EE88-20AB0BD10837}"/>
              </a:ext>
            </a:extLst>
          </p:cNvPr>
          <p:cNvSpPr>
            <a:spLocks noGrp="1"/>
          </p:cNvSpPr>
          <p:nvPr>
            <p:ph type="dt" sz="half" idx="10"/>
          </p:nvPr>
        </p:nvSpPr>
        <p:spPr/>
        <p:txBody>
          <a:bodyPr/>
          <a:lstStyle/>
          <a:p>
            <a:fld id="{EA69DA8A-B3F0-4092-8F4D-6AC55C0D1E88}" type="datetimeFigureOut">
              <a:rPr lang="es-MX" smtClean="0"/>
              <a:t>28/02/2023</a:t>
            </a:fld>
            <a:endParaRPr lang="es-MX"/>
          </a:p>
        </p:txBody>
      </p:sp>
      <p:sp>
        <p:nvSpPr>
          <p:cNvPr id="5" name="Marcador de pie de página 4">
            <a:extLst>
              <a:ext uri="{FF2B5EF4-FFF2-40B4-BE49-F238E27FC236}">
                <a16:creationId xmlns:a16="http://schemas.microsoft.com/office/drawing/2014/main" id="{8BF7FA1E-08EC-8A6F-D928-93E7F890E56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4DEBF60-D2AA-4D95-26BF-DE38FAE3B652}"/>
              </a:ext>
            </a:extLst>
          </p:cNvPr>
          <p:cNvSpPr>
            <a:spLocks noGrp="1"/>
          </p:cNvSpPr>
          <p:nvPr>
            <p:ph type="sldNum" sz="quarter" idx="12"/>
          </p:nvPr>
        </p:nvSpPr>
        <p:spPr/>
        <p:txBody>
          <a:bodyPr/>
          <a:lstStyle/>
          <a:p>
            <a:fld id="{D5C3EE3F-5BF9-46EF-8FBD-27C182254A58}" type="slidenum">
              <a:rPr lang="es-MX" smtClean="0"/>
              <a:t>‹Nº›</a:t>
            </a:fld>
            <a:endParaRPr lang="es-MX"/>
          </a:p>
        </p:txBody>
      </p:sp>
    </p:spTree>
    <p:extLst>
      <p:ext uri="{BB962C8B-B14F-4D97-AF65-F5344CB8AC3E}">
        <p14:creationId xmlns:p14="http://schemas.microsoft.com/office/powerpoint/2010/main" val="154925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828B20-FFAE-25B9-8298-19DFAAAD63D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874C805A-E417-0AF7-1BF4-2FFBF8F8A0C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DDFB164-07DF-9DA6-5A91-E97392539B33}"/>
              </a:ext>
            </a:extLst>
          </p:cNvPr>
          <p:cNvSpPr>
            <a:spLocks noGrp="1"/>
          </p:cNvSpPr>
          <p:nvPr>
            <p:ph type="dt" sz="half" idx="10"/>
          </p:nvPr>
        </p:nvSpPr>
        <p:spPr/>
        <p:txBody>
          <a:bodyPr/>
          <a:lstStyle/>
          <a:p>
            <a:fld id="{EA69DA8A-B3F0-4092-8F4D-6AC55C0D1E88}" type="datetimeFigureOut">
              <a:rPr lang="es-MX" smtClean="0"/>
              <a:t>28/02/2023</a:t>
            </a:fld>
            <a:endParaRPr lang="es-MX"/>
          </a:p>
        </p:txBody>
      </p:sp>
      <p:sp>
        <p:nvSpPr>
          <p:cNvPr id="5" name="Marcador de pie de página 4">
            <a:extLst>
              <a:ext uri="{FF2B5EF4-FFF2-40B4-BE49-F238E27FC236}">
                <a16:creationId xmlns:a16="http://schemas.microsoft.com/office/drawing/2014/main" id="{32068005-2F2E-E960-B729-25AEDB1FFF4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E75980E-C1D6-DEB5-E6F2-8E6D745F4BC9}"/>
              </a:ext>
            </a:extLst>
          </p:cNvPr>
          <p:cNvSpPr>
            <a:spLocks noGrp="1"/>
          </p:cNvSpPr>
          <p:nvPr>
            <p:ph type="sldNum" sz="quarter" idx="12"/>
          </p:nvPr>
        </p:nvSpPr>
        <p:spPr/>
        <p:txBody>
          <a:bodyPr/>
          <a:lstStyle/>
          <a:p>
            <a:fld id="{D5C3EE3F-5BF9-46EF-8FBD-27C182254A58}" type="slidenum">
              <a:rPr lang="es-MX" smtClean="0"/>
              <a:t>‹Nº›</a:t>
            </a:fld>
            <a:endParaRPr lang="es-MX"/>
          </a:p>
        </p:txBody>
      </p:sp>
    </p:spTree>
    <p:extLst>
      <p:ext uri="{BB962C8B-B14F-4D97-AF65-F5344CB8AC3E}">
        <p14:creationId xmlns:p14="http://schemas.microsoft.com/office/powerpoint/2010/main" val="2903196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3BB0026-24E1-D53A-3FBA-0000E96F8EA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6E41575-7C85-B81D-E894-7153FEAD8D0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DA35D4AC-8207-31EE-9C8D-ABF2D9610697}"/>
              </a:ext>
            </a:extLst>
          </p:cNvPr>
          <p:cNvSpPr>
            <a:spLocks noGrp="1"/>
          </p:cNvSpPr>
          <p:nvPr>
            <p:ph type="dt" sz="half" idx="10"/>
          </p:nvPr>
        </p:nvSpPr>
        <p:spPr/>
        <p:txBody>
          <a:bodyPr/>
          <a:lstStyle/>
          <a:p>
            <a:fld id="{EA69DA8A-B3F0-4092-8F4D-6AC55C0D1E88}" type="datetimeFigureOut">
              <a:rPr lang="es-MX" smtClean="0"/>
              <a:t>28/02/2023</a:t>
            </a:fld>
            <a:endParaRPr lang="es-MX"/>
          </a:p>
        </p:txBody>
      </p:sp>
      <p:sp>
        <p:nvSpPr>
          <p:cNvPr id="5" name="Marcador de pie de página 4">
            <a:extLst>
              <a:ext uri="{FF2B5EF4-FFF2-40B4-BE49-F238E27FC236}">
                <a16:creationId xmlns:a16="http://schemas.microsoft.com/office/drawing/2014/main" id="{623E2E79-A08E-B63B-1D1C-F5A3BAABC55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C706943-AA6B-36FF-4C9B-507D8A3A3FCF}"/>
              </a:ext>
            </a:extLst>
          </p:cNvPr>
          <p:cNvSpPr>
            <a:spLocks noGrp="1"/>
          </p:cNvSpPr>
          <p:nvPr>
            <p:ph type="sldNum" sz="quarter" idx="12"/>
          </p:nvPr>
        </p:nvSpPr>
        <p:spPr/>
        <p:txBody>
          <a:bodyPr/>
          <a:lstStyle/>
          <a:p>
            <a:fld id="{D5C3EE3F-5BF9-46EF-8FBD-27C182254A58}" type="slidenum">
              <a:rPr lang="es-MX" smtClean="0"/>
              <a:t>‹Nº›</a:t>
            </a:fld>
            <a:endParaRPr lang="es-MX"/>
          </a:p>
        </p:txBody>
      </p:sp>
    </p:spTree>
    <p:extLst>
      <p:ext uri="{BB962C8B-B14F-4D97-AF65-F5344CB8AC3E}">
        <p14:creationId xmlns:p14="http://schemas.microsoft.com/office/powerpoint/2010/main" val="3606248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1FED4D-A421-A0E1-9F71-04107840716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5CDB696-4542-92EF-B300-C994669B28B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4BC0CDE-F3D7-19AB-5121-BA2F4AFBB2AD}"/>
              </a:ext>
            </a:extLst>
          </p:cNvPr>
          <p:cNvSpPr>
            <a:spLocks noGrp="1"/>
          </p:cNvSpPr>
          <p:nvPr>
            <p:ph type="dt" sz="half" idx="10"/>
          </p:nvPr>
        </p:nvSpPr>
        <p:spPr/>
        <p:txBody>
          <a:bodyPr/>
          <a:lstStyle/>
          <a:p>
            <a:fld id="{EA69DA8A-B3F0-4092-8F4D-6AC55C0D1E88}" type="datetimeFigureOut">
              <a:rPr lang="es-MX" smtClean="0"/>
              <a:t>28/02/2023</a:t>
            </a:fld>
            <a:endParaRPr lang="es-MX"/>
          </a:p>
        </p:txBody>
      </p:sp>
      <p:sp>
        <p:nvSpPr>
          <p:cNvPr id="5" name="Marcador de pie de página 4">
            <a:extLst>
              <a:ext uri="{FF2B5EF4-FFF2-40B4-BE49-F238E27FC236}">
                <a16:creationId xmlns:a16="http://schemas.microsoft.com/office/drawing/2014/main" id="{F189D26B-4A27-322D-719B-F05840B3B3A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45D48CE-0AB4-6C21-016E-29E073A03A18}"/>
              </a:ext>
            </a:extLst>
          </p:cNvPr>
          <p:cNvSpPr>
            <a:spLocks noGrp="1"/>
          </p:cNvSpPr>
          <p:nvPr>
            <p:ph type="sldNum" sz="quarter" idx="12"/>
          </p:nvPr>
        </p:nvSpPr>
        <p:spPr/>
        <p:txBody>
          <a:bodyPr/>
          <a:lstStyle/>
          <a:p>
            <a:fld id="{D5C3EE3F-5BF9-46EF-8FBD-27C182254A58}" type="slidenum">
              <a:rPr lang="es-MX" smtClean="0"/>
              <a:t>‹Nº›</a:t>
            </a:fld>
            <a:endParaRPr lang="es-MX"/>
          </a:p>
        </p:txBody>
      </p:sp>
    </p:spTree>
    <p:extLst>
      <p:ext uri="{BB962C8B-B14F-4D97-AF65-F5344CB8AC3E}">
        <p14:creationId xmlns:p14="http://schemas.microsoft.com/office/powerpoint/2010/main" val="2637949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7FA203-349D-38BB-6283-71B5F89A950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C02DA70-7388-12AC-4FED-436FDACDE3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80D6992-6122-4C78-5C38-7910889BA089}"/>
              </a:ext>
            </a:extLst>
          </p:cNvPr>
          <p:cNvSpPr>
            <a:spLocks noGrp="1"/>
          </p:cNvSpPr>
          <p:nvPr>
            <p:ph type="dt" sz="half" idx="10"/>
          </p:nvPr>
        </p:nvSpPr>
        <p:spPr/>
        <p:txBody>
          <a:bodyPr/>
          <a:lstStyle/>
          <a:p>
            <a:fld id="{EA69DA8A-B3F0-4092-8F4D-6AC55C0D1E88}" type="datetimeFigureOut">
              <a:rPr lang="es-MX" smtClean="0"/>
              <a:t>28/02/2023</a:t>
            </a:fld>
            <a:endParaRPr lang="es-MX"/>
          </a:p>
        </p:txBody>
      </p:sp>
      <p:sp>
        <p:nvSpPr>
          <p:cNvPr id="5" name="Marcador de pie de página 4">
            <a:extLst>
              <a:ext uri="{FF2B5EF4-FFF2-40B4-BE49-F238E27FC236}">
                <a16:creationId xmlns:a16="http://schemas.microsoft.com/office/drawing/2014/main" id="{671F978F-359E-1BCD-070B-D936572CE66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90F47EE-42AD-534F-E6A4-3817E55221C5}"/>
              </a:ext>
            </a:extLst>
          </p:cNvPr>
          <p:cNvSpPr>
            <a:spLocks noGrp="1"/>
          </p:cNvSpPr>
          <p:nvPr>
            <p:ph type="sldNum" sz="quarter" idx="12"/>
          </p:nvPr>
        </p:nvSpPr>
        <p:spPr/>
        <p:txBody>
          <a:bodyPr/>
          <a:lstStyle/>
          <a:p>
            <a:fld id="{D5C3EE3F-5BF9-46EF-8FBD-27C182254A58}" type="slidenum">
              <a:rPr lang="es-MX" smtClean="0"/>
              <a:t>‹Nº›</a:t>
            </a:fld>
            <a:endParaRPr lang="es-MX"/>
          </a:p>
        </p:txBody>
      </p:sp>
    </p:spTree>
    <p:extLst>
      <p:ext uri="{BB962C8B-B14F-4D97-AF65-F5344CB8AC3E}">
        <p14:creationId xmlns:p14="http://schemas.microsoft.com/office/powerpoint/2010/main" val="2425195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DCA730-A3CD-2399-08D7-F1B5923DE5D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5D3C437-0CC5-6201-F902-BC2B5D1DCE9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0CC091AC-5DA1-4ACB-933A-1B86C3794B0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7C8DC095-FB62-2D99-FE4B-089DE0D7E037}"/>
              </a:ext>
            </a:extLst>
          </p:cNvPr>
          <p:cNvSpPr>
            <a:spLocks noGrp="1"/>
          </p:cNvSpPr>
          <p:nvPr>
            <p:ph type="dt" sz="half" idx="10"/>
          </p:nvPr>
        </p:nvSpPr>
        <p:spPr/>
        <p:txBody>
          <a:bodyPr/>
          <a:lstStyle/>
          <a:p>
            <a:fld id="{EA69DA8A-B3F0-4092-8F4D-6AC55C0D1E88}" type="datetimeFigureOut">
              <a:rPr lang="es-MX" smtClean="0"/>
              <a:t>28/02/2023</a:t>
            </a:fld>
            <a:endParaRPr lang="es-MX"/>
          </a:p>
        </p:txBody>
      </p:sp>
      <p:sp>
        <p:nvSpPr>
          <p:cNvPr id="6" name="Marcador de pie de página 5">
            <a:extLst>
              <a:ext uri="{FF2B5EF4-FFF2-40B4-BE49-F238E27FC236}">
                <a16:creationId xmlns:a16="http://schemas.microsoft.com/office/drawing/2014/main" id="{4BF2DCD1-496B-FD62-13BC-3E9467CA2C2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1423B2B-B1A5-B398-C832-EA5C4A7D9D5A}"/>
              </a:ext>
            </a:extLst>
          </p:cNvPr>
          <p:cNvSpPr>
            <a:spLocks noGrp="1"/>
          </p:cNvSpPr>
          <p:nvPr>
            <p:ph type="sldNum" sz="quarter" idx="12"/>
          </p:nvPr>
        </p:nvSpPr>
        <p:spPr/>
        <p:txBody>
          <a:bodyPr/>
          <a:lstStyle/>
          <a:p>
            <a:fld id="{D5C3EE3F-5BF9-46EF-8FBD-27C182254A58}" type="slidenum">
              <a:rPr lang="es-MX" smtClean="0"/>
              <a:t>‹Nº›</a:t>
            </a:fld>
            <a:endParaRPr lang="es-MX"/>
          </a:p>
        </p:txBody>
      </p:sp>
    </p:spTree>
    <p:extLst>
      <p:ext uri="{BB962C8B-B14F-4D97-AF65-F5344CB8AC3E}">
        <p14:creationId xmlns:p14="http://schemas.microsoft.com/office/powerpoint/2010/main" val="4195506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C5E792-A69A-5871-A39F-7B40FA5E8A0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3E07476-5ABA-FDEE-7C61-5C02AA68A3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CABBC0F-570D-18C6-23A0-EE163EFADD8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CD490A07-A143-A67C-3551-0CF07B113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2403D4F-AF1C-6D7D-04A6-8469D804480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4824E4B0-9D7D-3C0C-278C-898A5C2D273B}"/>
              </a:ext>
            </a:extLst>
          </p:cNvPr>
          <p:cNvSpPr>
            <a:spLocks noGrp="1"/>
          </p:cNvSpPr>
          <p:nvPr>
            <p:ph type="dt" sz="half" idx="10"/>
          </p:nvPr>
        </p:nvSpPr>
        <p:spPr/>
        <p:txBody>
          <a:bodyPr/>
          <a:lstStyle/>
          <a:p>
            <a:fld id="{EA69DA8A-B3F0-4092-8F4D-6AC55C0D1E88}" type="datetimeFigureOut">
              <a:rPr lang="es-MX" smtClean="0"/>
              <a:t>28/02/2023</a:t>
            </a:fld>
            <a:endParaRPr lang="es-MX"/>
          </a:p>
        </p:txBody>
      </p:sp>
      <p:sp>
        <p:nvSpPr>
          <p:cNvPr id="8" name="Marcador de pie de página 7">
            <a:extLst>
              <a:ext uri="{FF2B5EF4-FFF2-40B4-BE49-F238E27FC236}">
                <a16:creationId xmlns:a16="http://schemas.microsoft.com/office/drawing/2014/main" id="{F685A02E-D3AC-D3A0-8736-E7576DCFD821}"/>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B6451B32-634C-6A43-2483-A952EDE60695}"/>
              </a:ext>
            </a:extLst>
          </p:cNvPr>
          <p:cNvSpPr>
            <a:spLocks noGrp="1"/>
          </p:cNvSpPr>
          <p:nvPr>
            <p:ph type="sldNum" sz="quarter" idx="12"/>
          </p:nvPr>
        </p:nvSpPr>
        <p:spPr/>
        <p:txBody>
          <a:bodyPr/>
          <a:lstStyle/>
          <a:p>
            <a:fld id="{D5C3EE3F-5BF9-46EF-8FBD-27C182254A58}" type="slidenum">
              <a:rPr lang="es-MX" smtClean="0"/>
              <a:t>‹Nº›</a:t>
            </a:fld>
            <a:endParaRPr lang="es-MX"/>
          </a:p>
        </p:txBody>
      </p:sp>
    </p:spTree>
    <p:extLst>
      <p:ext uri="{BB962C8B-B14F-4D97-AF65-F5344CB8AC3E}">
        <p14:creationId xmlns:p14="http://schemas.microsoft.com/office/powerpoint/2010/main" val="1458091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138DEA-A068-26F0-F804-E197B71F356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98E944DE-98E6-2F56-6F27-01AC002C836A}"/>
              </a:ext>
            </a:extLst>
          </p:cNvPr>
          <p:cNvSpPr>
            <a:spLocks noGrp="1"/>
          </p:cNvSpPr>
          <p:nvPr>
            <p:ph type="dt" sz="half" idx="10"/>
          </p:nvPr>
        </p:nvSpPr>
        <p:spPr/>
        <p:txBody>
          <a:bodyPr/>
          <a:lstStyle/>
          <a:p>
            <a:fld id="{EA69DA8A-B3F0-4092-8F4D-6AC55C0D1E88}" type="datetimeFigureOut">
              <a:rPr lang="es-MX" smtClean="0"/>
              <a:t>28/02/2023</a:t>
            </a:fld>
            <a:endParaRPr lang="es-MX"/>
          </a:p>
        </p:txBody>
      </p:sp>
      <p:sp>
        <p:nvSpPr>
          <p:cNvPr id="4" name="Marcador de pie de página 3">
            <a:extLst>
              <a:ext uri="{FF2B5EF4-FFF2-40B4-BE49-F238E27FC236}">
                <a16:creationId xmlns:a16="http://schemas.microsoft.com/office/drawing/2014/main" id="{8C23F264-C0D3-6F91-A786-BB392DEFE7BA}"/>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925E766D-0046-9A4F-D7F5-868C70B20F2D}"/>
              </a:ext>
            </a:extLst>
          </p:cNvPr>
          <p:cNvSpPr>
            <a:spLocks noGrp="1"/>
          </p:cNvSpPr>
          <p:nvPr>
            <p:ph type="sldNum" sz="quarter" idx="12"/>
          </p:nvPr>
        </p:nvSpPr>
        <p:spPr/>
        <p:txBody>
          <a:bodyPr/>
          <a:lstStyle/>
          <a:p>
            <a:fld id="{D5C3EE3F-5BF9-46EF-8FBD-27C182254A58}" type="slidenum">
              <a:rPr lang="es-MX" smtClean="0"/>
              <a:t>‹Nº›</a:t>
            </a:fld>
            <a:endParaRPr lang="es-MX"/>
          </a:p>
        </p:txBody>
      </p:sp>
    </p:spTree>
    <p:extLst>
      <p:ext uri="{BB962C8B-B14F-4D97-AF65-F5344CB8AC3E}">
        <p14:creationId xmlns:p14="http://schemas.microsoft.com/office/powerpoint/2010/main" val="3508412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642F289-54D9-9182-7A87-3F61A582BFB6}"/>
              </a:ext>
            </a:extLst>
          </p:cNvPr>
          <p:cNvSpPr>
            <a:spLocks noGrp="1"/>
          </p:cNvSpPr>
          <p:nvPr>
            <p:ph type="dt" sz="half" idx="10"/>
          </p:nvPr>
        </p:nvSpPr>
        <p:spPr/>
        <p:txBody>
          <a:bodyPr/>
          <a:lstStyle/>
          <a:p>
            <a:fld id="{EA69DA8A-B3F0-4092-8F4D-6AC55C0D1E88}" type="datetimeFigureOut">
              <a:rPr lang="es-MX" smtClean="0"/>
              <a:t>28/02/2023</a:t>
            </a:fld>
            <a:endParaRPr lang="es-MX"/>
          </a:p>
        </p:txBody>
      </p:sp>
      <p:sp>
        <p:nvSpPr>
          <p:cNvPr id="3" name="Marcador de pie de página 2">
            <a:extLst>
              <a:ext uri="{FF2B5EF4-FFF2-40B4-BE49-F238E27FC236}">
                <a16:creationId xmlns:a16="http://schemas.microsoft.com/office/drawing/2014/main" id="{2C05AC38-5A12-71A2-E927-9E83B56CA986}"/>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97704264-60F2-9758-2F8E-05F37E3E4295}"/>
              </a:ext>
            </a:extLst>
          </p:cNvPr>
          <p:cNvSpPr>
            <a:spLocks noGrp="1"/>
          </p:cNvSpPr>
          <p:nvPr>
            <p:ph type="sldNum" sz="quarter" idx="12"/>
          </p:nvPr>
        </p:nvSpPr>
        <p:spPr/>
        <p:txBody>
          <a:bodyPr/>
          <a:lstStyle/>
          <a:p>
            <a:fld id="{D5C3EE3F-5BF9-46EF-8FBD-27C182254A58}" type="slidenum">
              <a:rPr lang="es-MX" smtClean="0"/>
              <a:t>‹Nº›</a:t>
            </a:fld>
            <a:endParaRPr lang="es-MX"/>
          </a:p>
        </p:txBody>
      </p:sp>
    </p:spTree>
    <p:extLst>
      <p:ext uri="{BB962C8B-B14F-4D97-AF65-F5344CB8AC3E}">
        <p14:creationId xmlns:p14="http://schemas.microsoft.com/office/powerpoint/2010/main" val="3723392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4C7BF3-5278-A1E5-D6AE-39352351370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34B9A98-9A65-8A99-6330-906CD4DC94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470CB9C1-36CA-F004-6830-DF2ED117FE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CEF277B-5D9A-29D5-B55A-8F940661CBAD}"/>
              </a:ext>
            </a:extLst>
          </p:cNvPr>
          <p:cNvSpPr>
            <a:spLocks noGrp="1"/>
          </p:cNvSpPr>
          <p:nvPr>
            <p:ph type="dt" sz="half" idx="10"/>
          </p:nvPr>
        </p:nvSpPr>
        <p:spPr/>
        <p:txBody>
          <a:bodyPr/>
          <a:lstStyle/>
          <a:p>
            <a:fld id="{EA69DA8A-B3F0-4092-8F4D-6AC55C0D1E88}" type="datetimeFigureOut">
              <a:rPr lang="es-MX" smtClean="0"/>
              <a:t>28/02/2023</a:t>
            </a:fld>
            <a:endParaRPr lang="es-MX"/>
          </a:p>
        </p:txBody>
      </p:sp>
      <p:sp>
        <p:nvSpPr>
          <p:cNvPr id="6" name="Marcador de pie de página 5">
            <a:extLst>
              <a:ext uri="{FF2B5EF4-FFF2-40B4-BE49-F238E27FC236}">
                <a16:creationId xmlns:a16="http://schemas.microsoft.com/office/drawing/2014/main" id="{03D62D8C-4284-3BF3-99D0-55921E00B69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0366440-9C16-7070-5BC1-653CC7361E35}"/>
              </a:ext>
            </a:extLst>
          </p:cNvPr>
          <p:cNvSpPr>
            <a:spLocks noGrp="1"/>
          </p:cNvSpPr>
          <p:nvPr>
            <p:ph type="sldNum" sz="quarter" idx="12"/>
          </p:nvPr>
        </p:nvSpPr>
        <p:spPr/>
        <p:txBody>
          <a:bodyPr/>
          <a:lstStyle/>
          <a:p>
            <a:fld id="{D5C3EE3F-5BF9-46EF-8FBD-27C182254A58}" type="slidenum">
              <a:rPr lang="es-MX" smtClean="0"/>
              <a:t>‹Nº›</a:t>
            </a:fld>
            <a:endParaRPr lang="es-MX"/>
          </a:p>
        </p:txBody>
      </p:sp>
    </p:spTree>
    <p:extLst>
      <p:ext uri="{BB962C8B-B14F-4D97-AF65-F5344CB8AC3E}">
        <p14:creationId xmlns:p14="http://schemas.microsoft.com/office/powerpoint/2010/main" val="2140478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278AC2-68FD-B804-5F19-EF0E9211F66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B0A7DE08-D2B1-3A36-B0C9-4F43E754D3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B1E40A10-25D4-3994-687B-5D8E2BE900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546A6E5-DAF8-617D-1449-BC607D2835FA}"/>
              </a:ext>
            </a:extLst>
          </p:cNvPr>
          <p:cNvSpPr>
            <a:spLocks noGrp="1"/>
          </p:cNvSpPr>
          <p:nvPr>
            <p:ph type="dt" sz="half" idx="10"/>
          </p:nvPr>
        </p:nvSpPr>
        <p:spPr/>
        <p:txBody>
          <a:bodyPr/>
          <a:lstStyle/>
          <a:p>
            <a:fld id="{EA69DA8A-B3F0-4092-8F4D-6AC55C0D1E88}" type="datetimeFigureOut">
              <a:rPr lang="es-MX" smtClean="0"/>
              <a:t>28/02/2023</a:t>
            </a:fld>
            <a:endParaRPr lang="es-MX"/>
          </a:p>
        </p:txBody>
      </p:sp>
      <p:sp>
        <p:nvSpPr>
          <p:cNvPr id="6" name="Marcador de pie de página 5">
            <a:extLst>
              <a:ext uri="{FF2B5EF4-FFF2-40B4-BE49-F238E27FC236}">
                <a16:creationId xmlns:a16="http://schemas.microsoft.com/office/drawing/2014/main" id="{4690B02D-7ED0-C8BE-067E-E8A84BEAD73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94B38F5-5032-2613-74B3-190712F3879B}"/>
              </a:ext>
            </a:extLst>
          </p:cNvPr>
          <p:cNvSpPr>
            <a:spLocks noGrp="1"/>
          </p:cNvSpPr>
          <p:nvPr>
            <p:ph type="sldNum" sz="quarter" idx="12"/>
          </p:nvPr>
        </p:nvSpPr>
        <p:spPr/>
        <p:txBody>
          <a:bodyPr/>
          <a:lstStyle/>
          <a:p>
            <a:fld id="{D5C3EE3F-5BF9-46EF-8FBD-27C182254A58}" type="slidenum">
              <a:rPr lang="es-MX" smtClean="0"/>
              <a:t>‹Nº›</a:t>
            </a:fld>
            <a:endParaRPr lang="es-MX"/>
          </a:p>
        </p:txBody>
      </p:sp>
    </p:spTree>
    <p:extLst>
      <p:ext uri="{BB962C8B-B14F-4D97-AF65-F5344CB8AC3E}">
        <p14:creationId xmlns:p14="http://schemas.microsoft.com/office/powerpoint/2010/main" val="1981138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539C30B-A23D-614E-3458-60273A4C71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D06626C-F7FB-0B68-D069-8BE7F1581A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926501C-6867-4952-3038-E554CDBEF0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69DA8A-B3F0-4092-8F4D-6AC55C0D1E88}" type="datetimeFigureOut">
              <a:rPr lang="es-MX" smtClean="0"/>
              <a:t>28/02/2023</a:t>
            </a:fld>
            <a:endParaRPr lang="es-MX"/>
          </a:p>
        </p:txBody>
      </p:sp>
      <p:sp>
        <p:nvSpPr>
          <p:cNvPr id="5" name="Marcador de pie de página 4">
            <a:extLst>
              <a:ext uri="{FF2B5EF4-FFF2-40B4-BE49-F238E27FC236}">
                <a16:creationId xmlns:a16="http://schemas.microsoft.com/office/drawing/2014/main" id="{F8D49841-72AC-9873-2754-26BDCF0BB1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DCAAC62B-88B2-51AD-832E-1C0DD0F6A3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3EE3F-5BF9-46EF-8FBD-27C182254A58}" type="slidenum">
              <a:rPr lang="es-MX" smtClean="0"/>
              <a:t>‹Nº›</a:t>
            </a:fld>
            <a:endParaRPr lang="es-MX"/>
          </a:p>
        </p:txBody>
      </p:sp>
    </p:spTree>
    <p:extLst>
      <p:ext uri="{BB962C8B-B14F-4D97-AF65-F5344CB8AC3E}">
        <p14:creationId xmlns:p14="http://schemas.microsoft.com/office/powerpoint/2010/main" val="3665761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hyperlink" Target="https://drive.google.com/drive/folders/1SEJOGSe2AYBUQiaqZMbOFKkUIFnsPYEZ?usp=share_link" TargetMode="External"/><Relationship Id="rId3" Type="http://schemas.openxmlformats.org/officeDocument/2006/relationships/hyperlink" Target="https://docs.google.com/spreadsheets/d/1r73ZyqOc9Si_pmVQM1gf1HReJX_YZl73/edit?usp=share_link&amp;ouid=104716705642765740992&amp;rtpof=true&amp;sd=true" TargetMode="External"/><Relationship Id="rId7" Type="http://schemas.openxmlformats.org/officeDocument/2006/relationships/hyperlink" Target="https://drive.google.com/drive/folders/17HRaKNPGt8QabLR9Ct1xsOrONYwYMSyM?usp=share_link"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drive.google.com/drive/folders/1y2Zp-2KybWbacWGst2VYwHQcyXlMdy4_?usp=share_link" TargetMode="External"/><Relationship Id="rId5" Type="http://schemas.openxmlformats.org/officeDocument/2006/relationships/hyperlink" Target="https://drive.google.com/drive/folders/1kaTzTdJna3ufwkgSk2vPQK_byXfSUp0z?usp=share_link" TargetMode="External"/><Relationship Id="rId4" Type="http://schemas.openxmlformats.org/officeDocument/2006/relationships/hyperlink" Target="https://docs.google.com/spreadsheets/d/1kNwnihyXO4vgeOT5UWirJLhQlHpVYUj8/edit?usp=share_link&amp;ouid=104716705642765740992&amp;rtpof=true&amp;sd=tru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1C3275B-9CA6-E10F-66D4-DA29D4D186D3}"/>
              </a:ext>
            </a:extLst>
          </p:cNvPr>
          <p:cNvSpPr/>
          <p:nvPr/>
        </p:nvSpPr>
        <p:spPr>
          <a:xfrm>
            <a:off x="4179547" y="207417"/>
            <a:ext cx="3528553" cy="1446245"/>
          </a:xfrm>
          <a:prstGeom prst="rect">
            <a:avLst/>
          </a:prstGeom>
          <a:blipFill>
            <a:blip r:embed="rId2" cstate="print"/>
            <a:stretch>
              <a:fillRect/>
            </a:stretch>
          </a:blipFill>
        </p:spPr>
        <p:txBody>
          <a:bodyPr wrap="square" lIns="0" tIns="0" rIns="0" bIns="0" rtlCol="0"/>
          <a:lstStyle/>
          <a:p>
            <a:endParaRPr lang="es-MX" dirty="0"/>
          </a:p>
        </p:txBody>
      </p:sp>
      <p:sp>
        <p:nvSpPr>
          <p:cNvPr id="19" name="Rectángulo: esquinas redondeadas 18">
            <a:extLst>
              <a:ext uri="{FF2B5EF4-FFF2-40B4-BE49-F238E27FC236}">
                <a16:creationId xmlns:a16="http://schemas.microsoft.com/office/drawing/2014/main" id="{BA27AF98-0CC7-0D8F-BDAF-9269882232D4}"/>
              </a:ext>
            </a:extLst>
          </p:cNvPr>
          <p:cNvSpPr/>
          <p:nvPr/>
        </p:nvSpPr>
        <p:spPr>
          <a:xfrm>
            <a:off x="9102113" y="3774631"/>
            <a:ext cx="2417006" cy="715506"/>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a:solidFill>
                  <a:schemeClr val="bg1"/>
                </a:solidFill>
                <a:latin typeface="+mj-lt"/>
                <a:cs typeface="Arial" panose="020B0604020202020204" pitchFamily="34" charset="0"/>
              </a:rPr>
              <a:t>Aprobación de los Programas</a:t>
            </a:r>
            <a:r>
              <a:rPr lang="es-MX" sz="2000" b="1" dirty="0">
                <a:solidFill>
                  <a:schemeClr val="tx1"/>
                </a:solidFill>
                <a:latin typeface="+mj-lt"/>
                <a:cs typeface="Arial" panose="020B0604020202020204" pitchFamily="34" charset="0"/>
              </a:rPr>
              <a:t> </a:t>
            </a:r>
            <a:r>
              <a:rPr lang="es-MX" sz="2000" b="1" dirty="0">
                <a:solidFill>
                  <a:schemeClr val="bg1"/>
                </a:solidFill>
                <a:latin typeface="+mj-lt"/>
                <a:cs typeface="Arial" panose="020B0604020202020204" pitchFamily="34" charset="0"/>
              </a:rPr>
              <a:t>Nacionales</a:t>
            </a:r>
          </a:p>
        </p:txBody>
      </p:sp>
      <p:pic>
        <p:nvPicPr>
          <p:cNvPr id="6" name="Imagen 5" descr="Imagen que contiene Diagrama&#10;&#10;Descripción generada automáticamente">
            <a:extLst>
              <a:ext uri="{FF2B5EF4-FFF2-40B4-BE49-F238E27FC236}">
                <a16:creationId xmlns:a16="http://schemas.microsoft.com/office/drawing/2014/main" id="{6CFEDE74-9EB4-A89A-A503-C80A7DC835A9}"/>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70922" y="844114"/>
            <a:ext cx="10707757" cy="6023114"/>
          </a:xfrm>
          <a:prstGeom prst="rect">
            <a:avLst/>
          </a:prstGeom>
        </p:spPr>
      </p:pic>
      <p:sp>
        <p:nvSpPr>
          <p:cNvPr id="24" name="CuadroTexto 23">
            <a:extLst>
              <a:ext uri="{FF2B5EF4-FFF2-40B4-BE49-F238E27FC236}">
                <a16:creationId xmlns:a16="http://schemas.microsoft.com/office/drawing/2014/main" id="{C86FDEB2-B148-F5CA-EBC7-7CA3301A5910}"/>
              </a:ext>
            </a:extLst>
          </p:cNvPr>
          <p:cNvSpPr txBox="1"/>
          <p:nvPr/>
        </p:nvSpPr>
        <p:spPr>
          <a:xfrm>
            <a:off x="2222240" y="1765426"/>
            <a:ext cx="7747519" cy="2554545"/>
          </a:xfrm>
          <a:prstGeom prst="rect">
            <a:avLst/>
          </a:prstGeom>
          <a:noFill/>
        </p:spPr>
        <p:txBody>
          <a:bodyPr wrap="square">
            <a:spAutoFit/>
          </a:bodyPr>
          <a:lstStyle>
            <a:defPPr>
              <a:defRPr lang="es-MX"/>
            </a:defPPr>
            <a:lvl1pPr algn="ctr">
              <a:defRPr sz="2400" b="1">
                <a:latin typeface="+mj-lt"/>
                <a:cs typeface="Arial" panose="020B0604020202020204" pitchFamily="34" charset="0"/>
              </a:defRPr>
            </a:lvl1pPr>
          </a:lstStyle>
          <a:p>
            <a:r>
              <a:rPr lang="es-MX" sz="3200" dirty="0">
                <a:latin typeface="+mn-lt"/>
                <a:cs typeface="+mn-cs"/>
              </a:rPr>
              <a:t>LOS PROGRAMAS DE TRANSPARENCIA, ACCESO A LA INFORMACIÓN Y DE PROTECCIÓN DE DATOS PERSONALES DEL SISTEMA NACIONAL DE TRANSPARENCIA</a:t>
            </a:r>
            <a:br>
              <a:rPr lang="es-MX" sz="3200" dirty="0">
                <a:latin typeface="+mn-lt"/>
                <a:cs typeface="+mn-cs"/>
              </a:rPr>
            </a:br>
            <a:r>
              <a:rPr lang="es-MX" sz="3200" dirty="0">
                <a:latin typeface="+mn-lt"/>
                <a:cs typeface="+mn-cs"/>
              </a:rPr>
              <a:t>2022-2026</a:t>
            </a:r>
          </a:p>
        </p:txBody>
      </p:sp>
      <p:pic>
        <p:nvPicPr>
          <p:cNvPr id="7" name="Imagen 6">
            <a:extLst>
              <a:ext uri="{FF2B5EF4-FFF2-40B4-BE49-F238E27FC236}">
                <a16:creationId xmlns:a16="http://schemas.microsoft.com/office/drawing/2014/main" id="{81FDC692-18C3-3FF8-D29E-BF89CD70FA68}"/>
              </a:ext>
            </a:extLst>
          </p:cNvPr>
          <p:cNvPicPr>
            <a:picLocks noChangeAspect="1"/>
          </p:cNvPicPr>
          <p:nvPr/>
        </p:nvPicPr>
        <p:blipFill>
          <a:blip r:embed="rId4"/>
          <a:stretch>
            <a:fillRect/>
          </a:stretch>
        </p:blipFill>
        <p:spPr>
          <a:xfrm>
            <a:off x="4903474" y="4970802"/>
            <a:ext cx="2080701" cy="1299409"/>
          </a:xfrm>
          <a:prstGeom prst="rect">
            <a:avLst/>
          </a:prstGeom>
        </p:spPr>
      </p:pic>
      <p:pic>
        <p:nvPicPr>
          <p:cNvPr id="8" name="Imagen 7" descr="Logotipo, nombre de la empresa&#10;&#10;Descripción generada automáticamente">
            <a:extLst>
              <a:ext uri="{FF2B5EF4-FFF2-40B4-BE49-F238E27FC236}">
                <a16:creationId xmlns:a16="http://schemas.microsoft.com/office/drawing/2014/main" id="{DF2F9F09-6237-9268-AC30-BC209F226E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5165" y="4738812"/>
            <a:ext cx="3286400" cy="1848600"/>
          </a:xfrm>
          <a:prstGeom prst="rect">
            <a:avLst/>
          </a:prstGeom>
        </p:spPr>
      </p:pic>
      <p:pic>
        <p:nvPicPr>
          <p:cNvPr id="14" name="Imagen 13">
            <a:extLst>
              <a:ext uri="{FF2B5EF4-FFF2-40B4-BE49-F238E27FC236}">
                <a16:creationId xmlns:a16="http://schemas.microsoft.com/office/drawing/2014/main" id="{398E8649-BDB3-59AC-1CCE-DA4C3CB9F14E}"/>
              </a:ext>
            </a:extLst>
          </p:cNvPr>
          <p:cNvPicPr>
            <a:picLocks noChangeAspect="1"/>
          </p:cNvPicPr>
          <p:nvPr/>
        </p:nvPicPr>
        <p:blipFill>
          <a:blip r:embed="rId6"/>
          <a:stretch>
            <a:fillRect/>
          </a:stretch>
        </p:blipFill>
        <p:spPr>
          <a:xfrm>
            <a:off x="7390599" y="5119735"/>
            <a:ext cx="1986668" cy="903379"/>
          </a:xfrm>
          <a:prstGeom prst="rect">
            <a:avLst/>
          </a:prstGeom>
        </p:spPr>
      </p:pic>
    </p:spTree>
    <p:extLst>
      <p:ext uri="{BB962C8B-B14F-4D97-AF65-F5344CB8AC3E}">
        <p14:creationId xmlns:p14="http://schemas.microsoft.com/office/powerpoint/2010/main" val="3545010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 name="Rectangle 10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4" name="Rectangle 10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Freeform: Shape 11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Rectangle 11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Imagen 1">
            <a:extLst>
              <a:ext uri="{FF2B5EF4-FFF2-40B4-BE49-F238E27FC236}">
                <a16:creationId xmlns:a16="http://schemas.microsoft.com/office/drawing/2014/main" id="{11729297-CAD3-3F6D-0976-31E7720A55A1}"/>
              </a:ext>
            </a:extLst>
          </p:cNvPr>
          <p:cNvPicPr>
            <a:picLocks noChangeAspect="1"/>
          </p:cNvPicPr>
          <p:nvPr/>
        </p:nvPicPr>
        <p:blipFill>
          <a:blip r:embed="rId2"/>
          <a:stretch>
            <a:fillRect/>
          </a:stretch>
        </p:blipFill>
        <p:spPr>
          <a:xfrm>
            <a:off x="7276307" y="5823786"/>
            <a:ext cx="1542422" cy="963251"/>
          </a:xfrm>
          <a:prstGeom prst="rect">
            <a:avLst/>
          </a:prstGeom>
        </p:spPr>
      </p:pic>
      <p:sp>
        <p:nvSpPr>
          <p:cNvPr id="13" name="CuadroTexto 12">
            <a:extLst>
              <a:ext uri="{FF2B5EF4-FFF2-40B4-BE49-F238E27FC236}">
                <a16:creationId xmlns:a16="http://schemas.microsoft.com/office/drawing/2014/main" id="{AE5D8BFA-E1A6-5E50-C62C-36F8F2607C56}"/>
              </a:ext>
            </a:extLst>
          </p:cNvPr>
          <p:cNvSpPr txBox="1"/>
          <p:nvPr/>
        </p:nvSpPr>
        <p:spPr>
          <a:xfrm>
            <a:off x="219803" y="2811153"/>
            <a:ext cx="3547076" cy="535531"/>
          </a:xfrm>
          <a:prstGeom prst="rect">
            <a:avLst/>
          </a:prstGeom>
          <a:noFill/>
        </p:spPr>
        <p:txBody>
          <a:bodyPr wrap="square">
            <a:spAutoFit/>
          </a:bodyPr>
          <a:lstStyle/>
          <a:p>
            <a:pPr algn="ctr">
              <a:lnSpc>
                <a:spcPct val="90000"/>
              </a:lnSpc>
              <a:spcBef>
                <a:spcPct val="0"/>
              </a:spcBef>
              <a:spcAft>
                <a:spcPts val="600"/>
              </a:spcAft>
            </a:pPr>
            <a:r>
              <a:rPr lang="es-MX" sz="3200" dirty="0">
                <a:solidFill>
                  <a:schemeClr val="bg1"/>
                </a:solidFill>
              </a:rPr>
              <a:t>Política Pública</a:t>
            </a:r>
            <a:endParaRPr lang="en-US" sz="3200" dirty="0">
              <a:solidFill>
                <a:schemeClr val="bg1"/>
              </a:solidFill>
            </a:endParaRPr>
          </a:p>
        </p:txBody>
      </p:sp>
      <p:pic>
        <p:nvPicPr>
          <p:cNvPr id="3" name="Imagen 2" descr="Imagen que contiene Interfaz de usuario gráfica&#10;&#10;Descripción generada automáticamente">
            <a:extLst>
              <a:ext uri="{FF2B5EF4-FFF2-40B4-BE49-F238E27FC236}">
                <a16:creationId xmlns:a16="http://schemas.microsoft.com/office/drawing/2014/main" id="{602B8F30-9D1F-F9E7-6385-F72085415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745" y="-173133"/>
            <a:ext cx="8870255" cy="6838507"/>
          </a:xfrm>
          <a:prstGeom prst="rect">
            <a:avLst/>
          </a:prstGeom>
        </p:spPr>
      </p:pic>
      <p:sp>
        <p:nvSpPr>
          <p:cNvPr id="4" name="Rectangle 178">
            <a:extLst>
              <a:ext uri="{FF2B5EF4-FFF2-40B4-BE49-F238E27FC236}">
                <a16:creationId xmlns:a16="http://schemas.microsoft.com/office/drawing/2014/main" id="{62F2F48D-2C37-E6E3-8596-9EB9497DA44C}"/>
              </a:ext>
            </a:extLst>
          </p:cNvPr>
          <p:cNvSpPr>
            <a:spLocks noChangeArrowheads="1"/>
          </p:cNvSpPr>
          <p:nvPr/>
        </p:nvSpPr>
        <p:spPr bwMode="auto">
          <a:xfrm rot="16200000">
            <a:off x="11720531" y="67997"/>
            <a:ext cx="334216" cy="613519"/>
          </a:xfrm>
          <a:prstGeom prst="rect">
            <a:avLst/>
          </a:prstGeom>
          <a:gradFill flip="none" rotWithShape="1">
            <a:gsLst>
              <a:gs pos="0">
                <a:srgbClr val="35628C">
                  <a:shade val="30000"/>
                  <a:satMod val="115000"/>
                </a:srgbClr>
              </a:gs>
              <a:gs pos="50000">
                <a:srgbClr val="35628C">
                  <a:shade val="67500"/>
                  <a:satMod val="115000"/>
                </a:srgbClr>
              </a:gs>
              <a:gs pos="100000">
                <a:srgbClr val="35628C">
                  <a:shade val="100000"/>
                  <a:satMod val="115000"/>
                </a:srgbClr>
              </a:gs>
            </a:gsLst>
            <a:lin ang="8100000" scaled="1"/>
            <a:tileRect/>
          </a:gradFill>
          <a:ln>
            <a:noFill/>
          </a:ln>
        </p:spPr>
        <p:txBody>
          <a:bodyPr vert="horz" wrap="square" lIns="80682" tIns="40341" rIns="80682" bIns="40341" numCol="1" anchor="t" anchorCtr="0" compatLnSpc="1">
            <a:prstTxWarp prst="textNoShape">
              <a:avLst/>
            </a:prstTxWarp>
          </a:bodyPr>
          <a:lstStyle/>
          <a:p>
            <a:endParaRPr lang="es-MX" sz="1588" dirty="0"/>
          </a:p>
        </p:txBody>
      </p:sp>
      <p:sp>
        <p:nvSpPr>
          <p:cNvPr id="6" name="Rectángulo: esquinas redondeadas 5">
            <a:extLst>
              <a:ext uri="{FF2B5EF4-FFF2-40B4-BE49-F238E27FC236}">
                <a16:creationId xmlns:a16="http://schemas.microsoft.com/office/drawing/2014/main" id="{03143D0C-E81D-22CF-022F-BB6A270BB998}"/>
              </a:ext>
            </a:extLst>
          </p:cNvPr>
          <p:cNvSpPr/>
          <p:nvPr/>
        </p:nvSpPr>
        <p:spPr>
          <a:xfrm>
            <a:off x="3707480" y="1845853"/>
            <a:ext cx="8701275" cy="3147511"/>
          </a:xfrm>
          <a:prstGeom prst="roundRect">
            <a:avLst>
              <a:gd name="adj" fmla="val 7026"/>
            </a:avLst>
          </a:prstGeom>
          <a:noFill/>
          <a:ln w="28575">
            <a:solidFill>
              <a:schemeClr val="bg2">
                <a:lumMod val="9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59" dirty="0">
              <a:solidFill>
                <a:schemeClr val="tx1"/>
              </a:solidFill>
              <a:latin typeface="Gotham" pitchFamily="50" charset="0"/>
            </a:endParaRPr>
          </a:p>
        </p:txBody>
      </p:sp>
      <p:sp>
        <p:nvSpPr>
          <p:cNvPr id="7" name="CuadroTexto 6">
            <a:extLst>
              <a:ext uri="{FF2B5EF4-FFF2-40B4-BE49-F238E27FC236}">
                <a16:creationId xmlns:a16="http://schemas.microsoft.com/office/drawing/2014/main" id="{B700D2FD-B899-0CB7-9AD5-C1205EE7B059}"/>
              </a:ext>
            </a:extLst>
          </p:cNvPr>
          <p:cNvSpPr txBox="1"/>
          <p:nvPr/>
        </p:nvSpPr>
        <p:spPr>
          <a:xfrm>
            <a:off x="4950438" y="225770"/>
            <a:ext cx="5578609" cy="418256"/>
          </a:xfrm>
          <a:prstGeom prst="rect">
            <a:avLst/>
          </a:prstGeom>
          <a:noFill/>
        </p:spPr>
        <p:txBody>
          <a:bodyPr wrap="square" rtlCol="0">
            <a:spAutoFit/>
          </a:bodyPr>
          <a:lstStyle/>
          <a:p>
            <a:pPr algn="ctr"/>
            <a:r>
              <a:rPr lang="es-MX" sz="2118" b="1" dirty="0">
                <a:solidFill>
                  <a:srgbClr val="4472C4">
                    <a:lumMod val="50000"/>
                  </a:srgbClr>
                </a:solidFill>
                <a:latin typeface="Arial MT"/>
                <a:ea typeface="+mj-ea"/>
                <a:cs typeface="Times New Roman" panose="02020603050405020304" pitchFamily="18" charset="0"/>
              </a:rPr>
              <a:t>POLÍTICA PÚBLICA</a:t>
            </a:r>
          </a:p>
        </p:txBody>
      </p:sp>
      <p:sp>
        <p:nvSpPr>
          <p:cNvPr id="8" name="CuadroTexto 7">
            <a:extLst>
              <a:ext uri="{FF2B5EF4-FFF2-40B4-BE49-F238E27FC236}">
                <a16:creationId xmlns:a16="http://schemas.microsoft.com/office/drawing/2014/main" id="{E1776349-35F4-EDAC-9293-9AE675A2549C}"/>
              </a:ext>
            </a:extLst>
          </p:cNvPr>
          <p:cNvSpPr txBox="1"/>
          <p:nvPr/>
        </p:nvSpPr>
        <p:spPr>
          <a:xfrm>
            <a:off x="4229515" y="927477"/>
            <a:ext cx="7684901" cy="526939"/>
          </a:xfrm>
          <a:prstGeom prst="rect">
            <a:avLst/>
          </a:prstGeom>
          <a:noFill/>
        </p:spPr>
        <p:txBody>
          <a:bodyPr wrap="square" rtlCol="0">
            <a:spAutoFit/>
          </a:bodyPr>
          <a:lstStyle/>
          <a:p>
            <a:pPr algn="just"/>
            <a:r>
              <a:rPr lang="es-MX" sz="1412" dirty="0">
                <a:solidFill>
                  <a:srgbClr val="231F20"/>
                </a:solidFill>
                <a:latin typeface="Arial MT"/>
              </a:rPr>
              <a:t>Una política pública es un instrumento que define la intervención de los órganos del Estado para atender las causas que originan un problema público previamente identificado.</a:t>
            </a:r>
          </a:p>
        </p:txBody>
      </p:sp>
      <p:sp>
        <p:nvSpPr>
          <p:cNvPr id="9" name="CuadroTexto 8">
            <a:extLst>
              <a:ext uri="{FF2B5EF4-FFF2-40B4-BE49-F238E27FC236}">
                <a16:creationId xmlns:a16="http://schemas.microsoft.com/office/drawing/2014/main" id="{C77D4258-F019-F051-AC15-0F737A831A0A}"/>
              </a:ext>
            </a:extLst>
          </p:cNvPr>
          <p:cNvSpPr txBox="1"/>
          <p:nvPr/>
        </p:nvSpPr>
        <p:spPr>
          <a:xfrm>
            <a:off x="5631540" y="1582935"/>
            <a:ext cx="2602314" cy="472630"/>
          </a:xfrm>
          <a:prstGeom prst="rect">
            <a:avLst/>
          </a:prstGeom>
          <a:solidFill>
            <a:schemeClr val="bg1"/>
          </a:solidFill>
        </p:spPr>
        <p:txBody>
          <a:bodyPr wrap="square" rtlCol="0">
            <a:spAutoFit/>
          </a:bodyPr>
          <a:lstStyle/>
          <a:p>
            <a:pPr algn="ctr"/>
            <a:r>
              <a:rPr lang="es-MX" sz="1059" b="1" dirty="0">
                <a:latin typeface="Arial MT"/>
              </a:rPr>
              <a:t>CICLO BÁSICO DE DESARROLLO </a:t>
            </a:r>
          </a:p>
          <a:p>
            <a:pPr algn="ctr"/>
            <a:r>
              <a:rPr lang="es-MX" sz="1412" b="1" dirty="0">
                <a:latin typeface="Arial MT"/>
              </a:rPr>
              <a:t>DE LA POLÍTICA PÚBLICA</a:t>
            </a:r>
          </a:p>
        </p:txBody>
      </p:sp>
      <p:sp>
        <p:nvSpPr>
          <p:cNvPr id="10" name="Rectángulo: esquinas redondeadas 9">
            <a:extLst>
              <a:ext uri="{FF2B5EF4-FFF2-40B4-BE49-F238E27FC236}">
                <a16:creationId xmlns:a16="http://schemas.microsoft.com/office/drawing/2014/main" id="{622EE06B-7FBB-D5A9-7361-7A2630EB4BD3}"/>
              </a:ext>
            </a:extLst>
          </p:cNvPr>
          <p:cNvSpPr/>
          <p:nvPr/>
        </p:nvSpPr>
        <p:spPr>
          <a:xfrm>
            <a:off x="6714019" y="2613220"/>
            <a:ext cx="2667000" cy="152777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59" dirty="0">
              <a:solidFill>
                <a:schemeClr val="tx1"/>
              </a:solidFill>
              <a:latin typeface="Gotham" pitchFamily="50" charset="0"/>
            </a:endParaRPr>
          </a:p>
        </p:txBody>
      </p:sp>
      <p:sp>
        <p:nvSpPr>
          <p:cNvPr id="11" name="Rectángulo: esquinas redondeadas 10">
            <a:extLst>
              <a:ext uri="{FF2B5EF4-FFF2-40B4-BE49-F238E27FC236}">
                <a16:creationId xmlns:a16="http://schemas.microsoft.com/office/drawing/2014/main" id="{08E24504-CDF1-6EDE-D353-A65A5B92D7BA}"/>
              </a:ext>
            </a:extLst>
          </p:cNvPr>
          <p:cNvSpPr/>
          <p:nvPr/>
        </p:nvSpPr>
        <p:spPr>
          <a:xfrm>
            <a:off x="7107826" y="2330784"/>
            <a:ext cx="1879386" cy="605705"/>
          </a:xfrm>
          <a:prstGeom prst="roundRect">
            <a:avLst/>
          </a:prstGeom>
          <a:solidFill>
            <a:schemeClr val="bg1">
              <a:lumMod val="95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12" b="1" dirty="0">
                <a:solidFill>
                  <a:schemeClr val="tx1"/>
                </a:solidFill>
                <a:latin typeface="Arial MT"/>
              </a:rPr>
              <a:t>IMPLEMENTACIÓN</a:t>
            </a:r>
          </a:p>
          <a:p>
            <a:pPr algn="ctr"/>
            <a:r>
              <a:rPr lang="es-MX" sz="1412" b="1" dirty="0">
                <a:solidFill>
                  <a:schemeClr val="tx1"/>
                </a:solidFill>
                <a:latin typeface="Arial MT"/>
              </a:rPr>
              <a:t>Y SEGUIMIENTO</a:t>
            </a:r>
          </a:p>
        </p:txBody>
      </p:sp>
      <p:sp>
        <p:nvSpPr>
          <p:cNvPr id="12" name="Rectángulo: esquinas redondeadas 11">
            <a:extLst>
              <a:ext uri="{FF2B5EF4-FFF2-40B4-BE49-F238E27FC236}">
                <a16:creationId xmlns:a16="http://schemas.microsoft.com/office/drawing/2014/main" id="{713AA86B-D746-988F-5CA3-0DA73C69F576}"/>
              </a:ext>
            </a:extLst>
          </p:cNvPr>
          <p:cNvSpPr/>
          <p:nvPr/>
        </p:nvSpPr>
        <p:spPr>
          <a:xfrm>
            <a:off x="9592329" y="2626816"/>
            <a:ext cx="2667000" cy="152777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59" dirty="0">
              <a:solidFill>
                <a:schemeClr val="tx1"/>
              </a:solidFill>
              <a:latin typeface="Gotham" pitchFamily="50" charset="0"/>
            </a:endParaRPr>
          </a:p>
        </p:txBody>
      </p:sp>
      <p:sp>
        <p:nvSpPr>
          <p:cNvPr id="14" name="Rectángulo: esquinas redondeadas 13">
            <a:extLst>
              <a:ext uri="{FF2B5EF4-FFF2-40B4-BE49-F238E27FC236}">
                <a16:creationId xmlns:a16="http://schemas.microsoft.com/office/drawing/2014/main" id="{9F50B07A-79FD-2511-B4D2-FB8C7692CB27}"/>
              </a:ext>
            </a:extLst>
          </p:cNvPr>
          <p:cNvSpPr/>
          <p:nvPr/>
        </p:nvSpPr>
        <p:spPr>
          <a:xfrm>
            <a:off x="9986136" y="2330784"/>
            <a:ext cx="1879386" cy="491908"/>
          </a:xfrm>
          <a:prstGeom prst="roundRect">
            <a:avLst/>
          </a:prstGeom>
          <a:solidFill>
            <a:schemeClr val="bg1">
              <a:lumMod val="95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12" b="1" dirty="0">
                <a:solidFill>
                  <a:schemeClr val="tx1"/>
                </a:solidFill>
                <a:latin typeface="Arial MT"/>
              </a:rPr>
              <a:t>EVALUACIÓN</a:t>
            </a:r>
          </a:p>
        </p:txBody>
      </p:sp>
      <p:sp>
        <p:nvSpPr>
          <p:cNvPr id="16" name="Rectángulo: esquinas redondeadas 15">
            <a:extLst>
              <a:ext uri="{FF2B5EF4-FFF2-40B4-BE49-F238E27FC236}">
                <a16:creationId xmlns:a16="http://schemas.microsoft.com/office/drawing/2014/main" id="{1CE333C7-F4C6-9794-A2F6-14C181CBCDF9}"/>
              </a:ext>
            </a:extLst>
          </p:cNvPr>
          <p:cNvSpPr/>
          <p:nvPr/>
        </p:nvSpPr>
        <p:spPr>
          <a:xfrm>
            <a:off x="3835709" y="2613220"/>
            <a:ext cx="2667000" cy="152777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59" dirty="0">
              <a:solidFill>
                <a:schemeClr val="tx1"/>
              </a:solidFill>
              <a:latin typeface="Gotham" pitchFamily="50" charset="0"/>
            </a:endParaRPr>
          </a:p>
        </p:txBody>
      </p:sp>
      <p:sp>
        <p:nvSpPr>
          <p:cNvPr id="17" name="Rectángulo: esquinas redondeadas 16">
            <a:extLst>
              <a:ext uri="{FF2B5EF4-FFF2-40B4-BE49-F238E27FC236}">
                <a16:creationId xmlns:a16="http://schemas.microsoft.com/office/drawing/2014/main" id="{DE173F14-8F4D-5BA7-C4A4-75739FFFEF8F}"/>
              </a:ext>
            </a:extLst>
          </p:cNvPr>
          <p:cNvSpPr/>
          <p:nvPr/>
        </p:nvSpPr>
        <p:spPr>
          <a:xfrm>
            <a:off x="4229516" y="2417342"/>
            <a:ext cx="1879386" cy="391754"/>
          </a:xfrm>
          <a:prstGeom prst="roundRect">
            <a:avLst/>
          </a:prstGeom>
          <a:solidFill>
            <a:schemeClr val="bg1">
              <a:lumMod val="95000"/>
            </a:schemeClr>
          </a:solidFill>
          <a:ln w="28575">
            <a:solidFill>
              <a:srgbClr val="355E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12" b="1" dirty="0">
                <a:solidFill>
                  <a:schemeClr val="tx1"/>
                </a:solidFill>
                <a:latin typeface="Arial MT"/>
              </a:rPr>
              <a:t>DISEÑO</a:t>
            </a:r>
          </a:p>
        </p:txBody>
      </p:sp>
      <p:cxnSp>
        <p:nvCxnSpPr>
          <p:cNvPr id="18" name="Conector recto 17">
            <a:extLst>
              <a:ext uri="{FF2B5EF4-FFF2-40B4-BE49-F238E27FC236}">
                <a16:creationId xmlns:a16="http://schemas.microsoft.com/office/drawing/2014/main" id="{09AA3C24-AAD3-AA57-0B5E-207393F48E79}"/>
              </a:ext>
            </a:extLst>
          </p:cNvPr>
          <p:cNvCxnSpPr>
            <a:cxnSpLocks/>
          </p:cNvCxnSpPr>
          <p:nvPr/>
        </p:nvCxnSpPr>
        <p:spPr>
          <a:xfrm>
            <a:off x="5739539" y="4140993"/>
            <a:ext cx="0" cy="399901"/>
          </a:xfrm>
          <a:prstGeom prst="line">
            <a:avLst/>
          </a:prstGeom>
          <a:ln w="9525">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C4CCF411-A7BB-6C7B-38D6-A50903F2549E}"/>
              </a:ext>
            </a:extLst>
          </p:cNvPr>
          <p:cNvCxnSpPr>
            <a:cxnSpLocks/>
          </p:cNvCxnSpPr>
          <p:nvPr/>
        </p:nvCxnSpPr>
        <p:spPr>
          <a:xfrm flipH="1">
            <a:off x="5739540" y="4540894"/>
            <a:ext cx="1598124" cy="0"/>
          </a:xfrm>
          <a:prstGeom prst="line">
            <a:avLst/>
          </a:prstGeom>
          <a:ln w="9525">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F087F443-62AB-5F43-C1BE-6A4B91F4C5A3}"/>
              </a:ext>
            </a:extLst>
          </p:cNvPr>
          <p:cNvCxnSpPr>
            <a:cxnSpLocks/>
          </p:cNvCxnSpPr>
          <p:nvPr/>
        </p:nvCxnSpPr>
        <p:spPr>
          <a:xfrm>
            <a:off x="7337663" y="4131628"/>
            <a:ext cx="0" cy="409266"/>
          </a:xfrm>
          <a:prstGeom prst="line">
            <a:avLst/>
          </a:prstGeom>
          <a:ln w="9525">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17A113AE-AF27-C1BA-E4C5-A546E6CB0D9C}"/>
              </a:ext>
            </a:extLst>
          </p:cNvPr>
          <p:cNvCxnSpPr>
            <a:cxnSpLocks/>
          </p:cNvCxnSpPr>
          <p:nvPr/>
        </p:nvCxnSpPr>
        <p:spPr>
          <a:xfrm>
            <a:off x="8557175" y="4129950"/>
            <a:ext cx="0" cy="381529"/>
          </a:xfrm>
          <a:prstGeom prst="line">
            <a:avLst/>
          </a:prstGeom>
          <a:ln w="9525">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07E20D0E-8925-0840-3BB7-2F8E79D3E81D}"/>
              </a:ext>
            </a:extLst>
          </p:cNvPr>
          <p:cNvCxnSpPr>
            <a:cxnSpLocks/>
          </p:cNvCxnSpPr>
          <p:nvPr/>
        </p:nvCxnSpPr>
        <p:spPr>
          <a:xfrm flipH="1">
            <a:off x="8557175" y="4511479"/>
            <a:ext cx="2224047" cy="0"/>
          </a:xfrm>
          <a:prstGeom prst="line">
            <a:avLst/>
          </a:prstGeom>
          <a:ln w="9525">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667BC5EA-C56F-B801-8C16-2500E4C1C122}"/>
              </a:ext>
            </a:extLst>
          </p:cNvPr>
          <p:cNvCxnSpPr>
            <a:cxnSpLocks/>
          </p:cNvCxnSpPr>
          <p:nvPr/>
        </p:nvCxnSpPr>
        <p:spPr>
          <a:xfrm>
            <a:off x="10781222" y="4149027"/>
            <a:ext cx="0" cy="362452"/>
          </a:xfrm>
          <a:prstGeom prst="line">
            <a:avLst/>
          </a:prstGeom>
          <a:ln w="9525">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AC9DE054-8776-FC58-0062-B38EF8704000}"/>
              </a:ext>
            </a:extLst>
          </p:cNvPr>
          <p:cNvSpPr txBox="1"/>
          <p:nvPr/>
        </p:nvSpPr>
        <p:spPr>
          <a:xfrm>
            <a:off x="3923589" y="3026311"/>
            <a:ext cx="2491237" cy="907300"/>
          </a:xfrm>
          <a:prstGeom prst="rect">
            <a:avLst/>
          </a:prstGeom>
          <a:noFill/>
        </p:spPr>
        <p:txBody>
          <a:bodyPr wrap="square">
            <a:spAutoFit/>
          </a:bodyPr>
          <a:lstStyle/>
          <a:p>
            <a:pPr algn="ctr"/>
            <a:r>
              <a:rPr lang="es-MX" sz="1059" dirty="0">
                <a:solidFill>
                  <a:srgbClr val="231F20"/>
                </a:solidFill>
                <a:latin typeface="Arial MT"/>
              </a:rPr>
              <a:t>Consiste en la recopilación de insumos cuantitativos y cualitativos que permitan dimensionar el problema que se busca atender y formular actividades para ello.</a:t>
            </a:r>
          </a:p>
        </p:txBody>
      </p:sp>
      <p:sp>
        <p:nvSpPr>
          <p:cNvPr id="25" name="CuadroTexto 24">
            <a:extLst>
              <a:ext uri="{FF2B5EF4-FFF2-40B4-BE49-F238E27FC236}">
                <a16:creationId xmlns:a16="http://schemas.microsoft.com/office/drawing/2014/main" id="{59CC2A7C-B1EA-F84B-E10C-305B9DAB4E1F}"/>
              </a:ext>
            </a:extLst>
          </p:cNvPr>
          <p:cNvSpPr txBox="1"/>
          <p:nvPr/>
        </p:nvSpPr>
        <p:spPr>
          <a:xfrm>
            <a:off x="6880403" y="3054804"/>
            <a:ext cx="2334231" cy="1070293"/>
          </a:xfrm>
          <a:prstGeom prst="rect">
            <a:avLst/>
          </a:prstGeom>
          <a:noFill/>
        </p:spPr>
        <p:txBody>
          <a:bodyPr wrap="square">
            <a:spAutoFit/>
          </a:bodyPr>
          <a:lstStyle/>
          <a:p>
            <a:pPr algn="ctr"/>
            <a:r>
              <a:rPr lang="es-MX" sz="1059" dirty="0">
                <a:solidFill>
                  <a:srgbClr val="231F20"/>
                </a:solidFill>
                <a:latin typeface="Arial MT"/>
              </a:rPr>
              <a:t>Considera la ejecución de las actividades previamente formuladas, así como dar acompañamiento  verificar la información que se genera y que ayuda en la solución del problema.</a:t>
            </a:r>
          </a:p>
        </p:txBody>
      </p:sp>
      <p:sp>
        <p:nvSpPr>
          <p:cNvPr id="26" name="CuadroTexto 25">
            <a:extLst>
              <a:ext uri="{FF2B5EF4-FFF2-40B4-BE49-F238E27FC236}">
                <a16:creationId xmlns:a16="http://schemas.microsoft.com/office/drawing/2014/main" id="{133E04B4-FC03-1CEE-84DC-C6586E9772D0}"/>
              </a:ext>
            </a:extLst>
          </p:cNvPr>
          <p:cNvSpPr txBox="1"/>
          <p:nvPr/>
        </p:nvSpPr>
        <p:spPr>
          <a:xfrm>
            <a:off x="9810266" y="3035858"/>
            <a:ext cx="2385149" cy="1070293"/>
          </a:xfrm>
          <a:prstGeom prst="rect">
            <a:avLst/>
          </a:prstGeom>
          <a:noFill/>
        </p:spPr>
        <p:txBody>
          <a:bodyPr wrap="square">
            <a:spAutoFit/>
          </a:bodyPr>
          <a:lstStyle/>
          <a:p>
            <a:pPr algn="ctr"/>
            <a:r>
              <a:rPr lang="es-MX" sz="1059" dirty="0">
                <a:solidFill>
                  <a:srgbClr val="231F20"/>
                </a:solidFill>
                <a:latin typeface="Arial MT"/>
              </a:rPr>
              <a:t>Contempla las valoraciones de cada etapa y de los resultados obtenidos, con el propósito de verificar la efectividad de la intervención.</a:t>
            </a:r>
          </a:p>
          <a:p>
            <a:pPr algn="ctr"/>
            <a:r>
              <a:rPr lang="es-MX" sz="1059" dirty="0">
                <a:solidFill>
                  <a:srgbClr val="231F20"/>
                </a:solidFill>
                <a:latin typeface="Arial MT"/>
              </a:rPr>
              <a:t>Se recomienda que se realice por un agente externo.</a:t>
            </a:r>
          </a:p>
        </p:txBody>
      </p:sp>
      <p:pic>
        <p:nvPicPr>
          <p:cNvPr id="28" name="Picture 4849">
            <a:extLst>
              <a:ext uri="{FF2B5EF4-FFF2-40B4-BE49-F238E27FC236}">
                <a16:creationId xmlns:a16="http://schemas.microsoft.com/office/drawing/2014/main" id="{F4C4352B-0E5D-3E21-B591-F070124120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1016"/>
          <a:stretch/>
        </p:blipFill>
        <p:spPr bwMode="auto">
          <a:xfrm>
            <a:off x="7245320" y="4441181"/>
            <a:ext cx="1662794" cy="150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1152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 name="Rectangle 10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4" name="Rectangle 10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Freeform: Shape 11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Rectangle 11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Imagen 1">
            <a:extLst>
              <a:ext uri="{FF2B5EF4-FFF2-40B4-BE49-F238E27FC236}">
                <a16:creationId xmlns:a16="http://schemas.microsoft.com/office/drawing/2014/main" id="{11729297-CAD3-3F6D-0976-31E7720A55A1}"/>
              </a:ext>
            </a:extLst>
          </p:cNvPr>
          <p:cNvPicPr>
            <a:picLocks noChangeAspect="1"/>
          </p:cNvPicPr>
          <p:nvPr/>
        </p:nvPicPr>
        <p:blipFill>
          <a:blip r:embed="rId2"/>
          <a:stretch>
            <a:fillRect/>
          </a:stretch>
        </p:blipFill>
        <p:spPr>
          <a:xfrm>
            <a:off x="7316721" y="5881756"/>
            <a:ext cx="1542422" cy="963251"/>
          </a:xfrm>
          <a:prstGeom prst="rect">
            <a:avLst/>
          </a:prstGeom>
        </p:spPr>
      </p:pic>
      <p:sp>
        <p:nvSpPr>
          <p:cNvPr id="13" name="CuadroTexto 12">
            <a:extLst>
              <a:ext uri="{FF2B5EF4-FFF2-40B4-BE49-F238E27FC236}">
                <a16:creationId xmlns:a16="http://schemas.microsoft.com/office/drawing/2014/main" id="{AE5D8BFA-E1A6-5E50-C62C-36F8F2607C56}"/>
              </a:ext>
            </a:extLst>
          </p:cNvPr>
          <p:cNvSpPr txBox="1"/>
          <p:nvPr/>
        </p:nvSpPr>
        <p:spPr>
          <a:xfrm>
            <a:off x="439837" y="2241985"/>
            <a:ext cx="3547076" cy="2062103"/>
          </a:xfrm>
          <a:prstGeom prst="rect">
            <a:avLst/>
          </a:prstGeom>
          <a:noFill/>
        </p:spPr>
        <p:txBody>
          <a:bodyPr wrap="square">
            <a:spAutoFit/>
          </a:bodyPr>
          <a:lstStyle/>
          <a:p>
            <a:pPr algn="ctr"/>
            <a:r>
              <a:rPr lang="es-MX" sz="3200" dirty="0">
                <a:solidFill>
                  <a:schemeClr val="bg1"/>
                </a:solidFill>
              </a:rPr>
              <a:t>Los Programas Nacionales del Sistema Nacional de Transparencia</a:t>
            </a:r>
          </a:p>
        </p:txBody>
      </p:sp>
      <p:sp>
        <p:nvSpPr>
          <p:cNvPr id="15" name="CuadroTexto 14">
            <a:extLst>
              <a:ext uri="{FF2B5EF4-FFF2-40B4-BE49-F238E27FC236}">
                <a16:creationId xmlns:a16="http://schemas.microsoft.com/office/drawing/2014/main" id="{9E136E38-991F-A63B-D2B1-B5E46FFF9BE8}"/>
              </a:ext>
            </a:extLst>
          </p:cNvPr>
          <p:cNvSpPr txBox="1"/>
          <p:nvPr/>
        </p:nvSpPr>
        <p:spPr>
          <a:xfrm>
            <a:off x="4713646" y="752346"/>
            <a:ext cx="7038517" cy="5041380"/>
          </a:xfrm>
          <a:prstGeom prst="rect">
            <a:avLst/>
          </a:prstGeom>
          <a:noFill/>
        </p:spPr>
        <p:txBody>
          <a:bodyPr wrap="square">
            <a:spAutoFit/>
          </a:bodyPr>
          <a:lstStyle/>
          <a:p>
            <a:pPr algn="just">
              <a:lnSpc>
                <a:spcPct val="90000"/>
              </a:lnSpc>
              <a:spcAft>
                <a:spcPts val="600"/>
              </a:spcAft>
            </a:pPr>
            <a:r>
              <a:rPr lang="es-MX" sz="1800" dirty="0"/>
              <a:t>Es importante, primero, considerar la importancia de la coordinación entre las instancias que conforman el SNT, así como la implementación de una estrategia que permita alcanzar los objetivos que la normatividad aplicable considera para estos programas.</a:t>
            </a:r>
          </a:p>
          <a:p>
            <a:pPr algn="just">
              <a:lnSpc>
                <a:spcPct val="90000"/>
              </a:lnSpc>
              <a:spcAft>
                <a:spcPts val="600"/>
              </a:spcAft>
            </a:pPr>
            <a:endParaRPr lang="es-MX" sz="1800" dirty="0"/>
          </a:p>
          <a:p>
            <a:pPr algn="just">
              <a:lnSpc>
                <a:spcPct val="90000"/>
              </a:lnSpc>
              <a:spcAft>
                <a:spcPts val="600"/>
              </a:spcAft>
            </a:pPr>
            <a:r>
              <a:rPr lang="es-MX" sz="1800" dirty="0"/>
              <a:t>Una de las primeras tareas para la implementación de los Programas Nacionales, es la designación de enlaces institucionales, a efecto de mantener un contacto permanente entre cada institución integrante del SNT y la SESNT.</a:t>
            </a:r>
          </a:p>
          <a:p>
            <a:pPr algn="just">
              <a:lnSpc>
                <a:spcPct val="90000"/>
              </a:lnSpc>
              <a:spcAft>
                <a:spcPts val="600"/>
              </a:spcAft>
            </a:pPr>
            <a:endParaRPr lang="es-MX" sz="1800" dirty="0"/>
          </a:p>
          <a:p>
            <a:pPr algn="just">
              <a:lnSpc>
                <a:spcPct val="90000"/>
              </a:lnSpc>
              <a:spcAft>
                <a:spcPts val="600"/>
              </a:spcAft>
            </a:pPr>
            <a:r>
              <a:rPr lang="es-MX" sz="1800" dirty="0"/>
              <a:t>Ser Enlace conlleva a ser la voz, oídos y ojos en el desarrollo de los Programas Nacionales en su respectiva Institución, pues son el punto de contacto mas cercano y que tienen bajo su encargo el verificar que la información vaya en dos vías.</a:t>
            </a:r>
          </a:p>
          <a:p>
            <a:pPr algn="just">
              <a:lnSpc>
                <a:spcPct val="90000"/>
              </a:lnSpc>
              <a:spcAft>
                <a:spcPts val="600"/>
              </a:spcAft>
            </a:pPr>
            <a:endParaRPr lang="es-MX" sz="1800" dirty="0"/>
          </a:p>
          <a:p>
            <a:pPr algn="just">
              <a:lnSpc>
                <a:spcPct val="90000"/>
              </a:lnSpc>
              <a:spcAft>
                <a:spcPts val="600"/>
              </a:spcAft>
            </a:pPr>
            <a:r>
              <a:rPr lang="es-MX" sz="1800" dirty="0"/>
              <a:t>Es importante que además sean capaces de reflejarlo en los resultados que se reportan semestralmente, pues son ustedes los que conocen mejor la institución de la que forman parte.</a:t>
            </a:r>
          </a:p>
        </p:txBody>
      </p:sp>
    </p:spTree>
    <p:extLst>
      <p:ext uri="{BB962C8B-B14F-4D97-AF65-F5344CB8AC3E}">
        <p14:creationId xmlns:p14="http://schemas.microsoft.com/office/powerpoint/2010/main" val="2713135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 name="Rectangle 10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4" name="Rectangle 10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Freeform: Shape 11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Rectangle 11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Imagen 1">
            <a:extLst>
              <a:ext uri="{FF2B5EF4-FFF2-40B4-BE49-F238E27FC236}">
                <a16:creationId xmlns:a16="http://schemas.microsoft.com/office/drawing/2014/main" id="{11729297-CAD3-3F6D-0976-31E7720A55A1}"/>
              </a:ext>
            </a:extLst>
          </p:cNvPr>
          <p:cNvPicPr>
            <a:picLocks noChangeAspect="1"/>
          </p:cNvPicPr>
          <p:nvPr/>
        </p:nvPicPr>
        <p:blipFill>
          <a:blip r:embed="rId2"/>
          <a:stretch>
            <a:fillRect/>
          </a:stretch>
        </p:blipFill>
        <p:spPr>
          <a:xfrm>
            <a:off x="7316721" y="5881756"/>
            <a:ext cx="1542422" cy="963251"/>
          </a:xfrm>
          <a:prstGeom prst="rect">
            <a:avLst/>
          </a:prstGeom>
        </p:spPr>
      </p:pic>
      <p:sp>
        <p:nvSpPr>
          <p:cNvPr id="13" name="CuadroTexto 12">
            <a:extLst>
              <a:ext uri="{FF2B5EF4-FFF2-40B4-BE49-F238E27FC236}">
                <a16:creationId xmlns:a16="http://schemas.microsoft.com/office/drawing/2014/main" id="{AE5D8BFA-E1A6-5E50-C62C-36F8F2607C56}"/>
              </a:ext>
            </a:extLst>
          </p:cNvPr>
          <p:cNvSpPr txBox="1"/>
          <p:nvPr/>
        </p:nvSpPr>
        <p:spPr>
          <a:xfrm>
            <a:off x="217036" y="1768333"/>
            <a:ext cx="3547076" cy="3046988"/>
          </a:xfrm>
          <a:prstGeom prst="rect">
            <a:avLst/>
          </a:prstGeom>
          <a:noFill/>
        </p:spPr>
        <p:txBody>
          <a:bodyPr wrap="square">
            <a:spAutoFit/>
          </a:bodyPr>
          <a:lstStyle/>
          <a:p>
            <a:pPr algn="ctr"/>
            <a:r>
              <a:rPr lang="es-MX" sz="3200" dirty="0">
                <a:solidFill>
                  <a:schemeClr val="bg1"/>
                </a:solidFill>
              </a:rPr>
              <a:t>Calendario de Implementación de los Programas Nacionales</a:t>
            </a:r>
          </a:p>
          <a:p>
            <a:pPr algn="ctr"/>
            <a:r>
              <a:rPr lang="es-MX" sz="3200" dirty="0">
                <a:solidFill>
                  <a:schemeClr val="bg1"/>
                </a:solidFill>
              </a:rPr>
              <a:t>PROTAI</a:t>
            </a:r>
          </a:p>
          <a:p>
            <a:pPr algn="ctr"/>
            <a:r>
              <a:rPr lang="es-MX" sz="3200" dirty="0">
                <a:solidFill>
                  <a:schemeClr val="bg1"/>
                </a:solidFill>
              </a:rPr>
              <a:t>PRONADATOS </a:t>
            </a:r>
          </a:p>
        </p:txBody>
      </p:sp>
      <p:graphicFrame>
        <p:nvGraphicFramePr>
          <p:cNvPr id="4" name="Tabla 3">
            <a:extLst>
              <a:ext uri="{FF2B5EF4-FFF2-40B4-BE49-F238E27FC236}">
                <a16:creationId xmlns:a16="http://schemas.microsoft.com/office/drawing/2014/main" id="{DE0D55BF-0C63-D224-40C5-C54DAED764CA}"/>
              </a:ext>
            </a:extLst>
          </p:cNvPr>
          <p:cNvGraphicFramePr>
            <a:graphicFrameLocks noGrp="1"/>
          </p:cNvGraphicFramePr>
          <p:nvPr>
            <p:extLst>
              <p:ext uri="{D42A27DB-BD31-4B8C-83A1-F6EECF244321}">
                <p14:modId xmlns:p14="http://schemas.microsoft.com/office/powerpoint/2010/main" val="993287101"/>
              </p:ext>
            </p:extLst>
          </p:nvPr>
        </p:nvGraphicFramePr>
        <p:xfrm>
          <a:off x="4610566" y="473514"/>
          <a:ext cx="6731932" cy="5395249"/>
        </p:xfrm>
        <a:graphic>
          <a:graphicData uri="http://schemas.openxmlformats.org/drawingml/2006/table">
            <a:tbl>
              <a:tblPr/>
              <a:tblGrid>
                <a:gridCol w="3689269">
                  <a:extLst>
                    <a:ext uri="{9D8B030D-6E8A-4147-A177-3AD203B41FA5}">
                      <a16:colId xmlns:a16="http://schemas.microsoft.com/office/drawing/2014/main" val="4255854336"/>
                    </a:ext>
                  </a:extLst>
                </a:gridCol>
                <a:gridCol w="1014221">
                  <a:extLst>
                    <a:ext uri="{9D8B030D-6E8A-4147-A177-3AD203B41FA5}">
                      <a16:colId xmlns:a16="http://schemas.microsoft.com/office/drawing/2014/main" val="4082595151"/>
                    </a:ext>
                  </a:extLst>
                </a:gridCol>
                <a:gridCol w="1014221">
                  <a:extLst>
                    <a:ext uri="{9D8B030D-6E8A-4147-A177-3AD203B41FA5}">
                      <a16:colId xmlns:a16="http://schemas.microsoft.com/office/drawing/2014/main" val="843009539"/>
                    </a:ext>
                  </a:extLst>
                </a:gridCol>
                <a:gridCol w="1014221">
                  <a:extLst>
                    <a:ext uri="{9D8B030D-6E8A-4147-A177-3AD203B41FA5}">
                      <a16:colId xmlns:a16="http://schemas.microsoft.com/office/drawing/2014/main" val="89507034"/>
                    </a:ext>
                  </a:extLst>
                </a:gridCol>
              </a:tblGrid>
              <a:tr h="271069">
                <a:tc gridSpan="4">
                  <a:txBody>
                    <a:bodyPr/>
                    <a:lstStyle/>
                    <a:p>
                      <a:pPr algn="ctr" fontAlgn="b"/>
                      <a:r>
                        <a:rPr lang="es-MX" sz="1400" b="1" i="0" u="none" strike="noStrike" dirty="0">
                          <a:solidFill>
                            <a:srgbClr val="FFFFFF"/>
                          </a:solidFill>
                          <a:effectLst/>
                          <a:latin typeface="Calibri" panose="020F0502020204030204" pitchFamily="34" charset="0"/>
                        </a:rPr>
                        <a:t>RUTA DE IMPLEMENTACIÓN PROTAI-PRONADATOS 2023</a:t>
                      </a:r>
                    </a:p>
                  </a:txBody>
                  <a:tcPr marL="9525" marR="9525" marT="9525" marB="0" anchor="b">
                    <a:lnL w="19050" cap="flat" cmpd="sng" algn="ctr">
                      <a:solidFill>
                        <a:srgbClr val="8497B0"/>
                      </a:solidFill>
                      <a:prstDash val="solid"/>
                      <a:round/>
                      <a:headEnd type="none" w="med" len="med"/>
                      <a:tailEnd type="none" w="med" len="med"/>
                    </a:lnL>
                    <a:lnR w="19050" cap="flat" cmpd="sng" algn="ctr">
                      <a:solidFill>
                        <a:srgbClr val="8497B0"/>
                      </a:solidFill>
                      <a:prstDash val="solid"/>
                      <a:round/>
                      <a:headEnd type="none" w="med" len="med"/>
                      <a:tailEnd type="none" w="med" len="med"/>
                    </a:lnR>
                    <a:lnT w="19050" cap="flat" cmpd="sng" algn="ctr">
                      <a:solidFill>
                        <a:srgbClr val="8497B0"/>
                      </a:solidFill>
                      <a:prstDash val="solid"/>
                      <a:round/>
                      <a:headEnd type="none" w="med" len="med"/>
                      <a:tailEnd type="none" w="med" len="med"/>
                    </a:lnT>
                    <a:lnB w="19050" cap="flat" cmpd="sng" algn="ctr">
                      <a:solidFill>
                        <a:srgbClr val="8497B0"/>
                      </a:solidFill>
                      <a:prstDash val="solid"/>
                      <a:round/>
                      <a:headEnd type="none" w="med" len="med"/>
                      <a:tailEnd type="none" w="med" len="med"/>
                    </a:lnB>
                    <a:solidFill>
                      <a:srgbClr val="203764"/>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929392453"/>
                  </a:ext>
                </a:extLst>
              </a:tr>
              <a:tr h="271069">
                <a:tc>
                  <a:txBody>
                    <a:bodyPr/>
                    <a:lstStyle/>
                    <a:p>
                      <a:pPr algn="ctr" fontAlgn="ctr"/>
                      <a:r>
                        <a:rPr lang="es-MX" sz="1100" b="1" i="0" u="none" strike="noStrike">
                          <a:solidFill>
                            <a:srgbClr val="FFFFFF"/>
                          </a:solidFill>
                          <a:effectLst/>
                          <a:latin typeface="Calibri" panose="020F0502020204030204" pitchFamily="34" charset="0"/>
                        </a:rPr>
                        <a:t>ACTIVIDAD</a:t>
                      </a:r>
                    </a:p>
                  </a:txBody>
                  <a:tcPr marL="9525" marR="9525" marT="9525" marB="0" anchor="ctr">
                    <a:lnL w="19050" cap="flat" cmpd="sng" algn="ctr">
                      <a:solidFill>
                        <a:srgbClr val="8497B0"/>
                      </a:solidFill>
                      <a:prstDash val="solid"/>
                      <a:round/>
                      <a:headEnd type="none" w="med" len="med"/>
                      <a:tailEnd type="none" w="med" len="med"/>
                    </a:lnL>
                    <a:lnR w="19050" cap="flat" cmpd="sng" algn="ctr">
                      <a:solidFill>
                        <a:srgbClr val="8497B0"/>
                      </a:solidFill>
                      <a:prstDash val="solid"/>
                      <a:round/>
                      <a:headEnd type="none" w="med" len="med"/>
                      <a:tailEnd type="none" w="med" len="med"/>
                    </a:lnR>
                    <a:lnT w="1905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solidFill>
                      <a:srgbClr val="203764"/>
                    </a:solidFill>
                  </a:tcPr>
                </a:tc>
                <a:tc>
                  <a:txBody>
                    <a:bodyPr/>
                    <a:lstStyle/>
                    <a:p>
                      <a:pPr algn="ctr" fontAlgn="ctr"/>
                      <a:r>
                        <a:rPr lang="es-MX" sz="1100" b="1" i="0" u="none" strike="noStrike">
                          <a:solidFill>
                            <a:srgbClr val="FFFFFF"/>
                          </a:solidFill>
                          <a:effectLst/>
                          <a:latin typeface="Calibri" panose="020F0502020204030204" pitchFamily="34" charset="0"/>
                        </a:rPr>
                        <a:t>1° - 14 MARZO</a:t>
                      </a:r>
                    </a:p>
                  </a:txBody>
                  <a:tcPr marL="9525" marR="9525" marT="9525" marB="0" anchor="ctr">
                    <a:lnL w="19050" cap="flat" cmpd="sng" algn="ctr">
                      <a:solidFill>
                        <a:srgbClr val="8497B0"/>
                      </a:solidFill>
                      <a:prstDash val="solid"/>
                      <a:round/>
                      <a:headEnd type="none" w="med" len="med"/>
                      <a:tailEnd type="none" w="med" len="med"/>
                    </a:lnL>
                    <a:lnR w="19050" cap="flat" cmpd="sng" algn="ctr">
                      <a:solidFill>
                        <a:srgbClr val="8497B0"/>
                      </a:solidFill>
                      <a:prstDash val="solid"/>
                      <a:round/>
                      <a:headEnd type="none" w="med" len="med"/>
                      <a:tailEnd type="none" w="med" len="med"/>
                    </a:lnR>
                    <a:lnT w="1905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solidFill>
                      <a:srgbClr val="203764"/>
                    </a:solidFill>
                  </a:tcPr>
                </a:tc>
                <a:tc>
                  <a:txBody>
                    <a:bodyPr/>
                    <a:lstStyle/>
                    <a:p>
                      <a:pPr algn="ctr" fontAlgn="ctr"/>
                      <a:r>
                        <a:rPr lang="es-MX" sz="1100" b="1" i="0" u="none" strike="noStrike">
                          <a:solidFill>
                            <a:srgbClr val="FFFFFF"/>
                          </a:solidFill>
                          <a:effectLst/>
                          <a:latin typeface="Calibri" panose="020F0502020204030204" pitchFamily="34" charset="0"/>
                        </a:rPr>
                        <a:t>15 - 24 MARZO</a:t>
                      </a:r>
                    </a:p>
                  </a:txBody>
                  <a:tcPr marL="9525" marR="9525" marT="9525" marB="0" anchor="ctr">
                    <a:lnL w="19050" cap="flat" cmpd="sng" algn="ctr">
                      <a:solidFill>
                        <a:srgbClr val="8497B0"/>
                      </a:solidFill>
                      <a:prstDash val="solid"/>
                      <a:round/>
                      <a:headEnd type="none" w="med" len="med"/>
                      <a:tailEnd type="none" w="med" len="med"/>
                    </a:lnL>
                    <a:lnR w="19050" cap="flat" cmpd="sng" algn="ctr">
                      <a:solidFill>
                        <a:srgbClr val="8497B0"/>
                      </a:solidFill>
                      <a:prstDash val="solid"/>
                      <a:round/>
                      <a:headEnd type="none" w="med" len="med"/>
                      <a:tailEnd type="none" w="med" len="med"/>
                    </a:lnR>
                    <a:lnT w="1905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solidFill>
                      <a:srgbClr val="203764"/>
                    </a:solidFill>
                  </a:tcPr>
                </a:tc>
                <a:tc>
                  <a:txBody>
                    <a:bodyPr/>
                    <a:lstStyle/>
                    <a:p>
                      <a:pPr algn="ctr" fontAlgn="ctr"/>
                      <a:r>
                        <a:rPr lang="es-MX" sz="1100" b="1" i="0" u="none" strike="noStrike">
                          <a:solidFill>
                            <a:srgbClr val="FFFFFF"/>
                          </a:solidFill>
                          <a:effectLst/>
                          <a:latin typeface="Calibri" panose="020F0502020204030204" pitchFamily="34" charset="0"/>
                        </a:rPr>
                        <a:t>27 - 31 MARZO</a:t>
                      </a:r>
                    </a:p>
                  </a:txBody>
                  <a:tcPr marL="9525" marR="9525" marT="9525" marB="0" anchor="ctr">
                    <a:lnL w="19050" cap="flat" cmpd="sng" algn="ctr">
                      <a:solidFill>
                        <a:srgbClr val="8497B0"/>
                      </a:solidFill>
                      <a:prstDash val="solid"/>
                      <a:round/>
                      <a:headEnd type="none" w="med" len="med"/>
                      <a:tailEnd type="none" w="med" len="med"/>
                    </a:lnL>
                    <a:lnR w="19050" cap="flat" cmpd="sng" algn="ctr">
                      <a:solidFill>
                        <a:srgbClr val="8497B0"/>
                      </a:solidFill>
                      <a:prstDash val="solid"/>
                      <a:round/>
                      <a:headEnd type="none" w="med" len="med"/>
                      <a:tailEnd type="none" w="med" len="med"/>
                    </a:lnR>
                    <a:lnT w="1905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solidFill>
                      <a:srgbClr val="203764"/>
                    </a:solidFill>
                  </a:tcPr>
                </a:tc>
                <a:extLst>
                  <a:ext uri="{0D108BD9-81ED-4DB2-BD59-A6C34878D82A}">
                    <a16:rowId xmlns:a16="http://schemas.microsoft.com/office/drawing/2014/main" val="361329446"/>
                  </a:ext>
                </a:extLst>
              </a:tr>
              <a:tr h="517495">
                <a:tc>
                  <a:txBody>
                    <a:bodyPr/>
                    <a:lstStyle/>
                    <a:p>
                      <a:pPr algn="l" fontAlgn="b"/>
                      <a:r>
                        <a:rPr lang="es-MX" sz="1400" b="0" i="0" u="none" strike="noStrike" dirty="0">
                          <a:solidFill>
                            <a:srgbClr val="000000"/>
                          </a:solidFill>
                          <a:effectLst/>
                          <a:latin typeface="Calibri" panose="020F0502020204030204" pitchFamily="34" charset="0"/>
                        </a:rPr>
                        <a:t>Carga por parte de Integrantes del SNT de la Ruta de Implementación </a:t>
                      </a:r>
                      <a:r>
                        <a:rPr lang="es-MX" sz="1400" b="1" i="0" u="none" strike="noStrike" dirty="0">
                          <a:solidFill>
                            <a:srgbClr val="000000"/>
                          </a:solidFill>
                          <a:effectLst/>
                          <a:latin typeface="Calibri" panose="020F0502020204030204" pitchFamily="34" charset="0"/>
                        </a:rPr>
                        <a:t>(Versión Inicial)</a:t>
                      </a:r>
                      <a:endParaRPr lang="es-MX" sz="14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solidFill>
                      <a:srgbClr val="B4C6E7"/>
                    </a:solidFill>
                  </a:tcPr>
                </a:tc>
                <a:tc>
                  <a:txBody>
                    <a:bodyPr/>
                    <a:lstStyle/>
                    <a:p>
                      <a:pPr algn="l" fontAlgn="b"/>
                      <a:r>
                        <a:rPr lang="es-MX"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extLst>
                  <a:ext uri="{0D108BD9-81ED-4DB2-BD59-A6C34878D82A}">
                    <a16:rowId xmlns:a16="http://schemas.microsoft.com/office/drawing/2014/main" val="1625488886"/>
                  </a:ext>
                </a:extLst>
              </a:tr>
              <a:tr h="542138">
                <a:tc>
                  <a:txBody>
                    <a:bodyPr/>
                    <a:lstStyle/>
                    <a:p>
                      <a:pPr algn="l" fontAlgn="b"/>
                      <a:r>
                        <a:rPr lang="es-MX" sz="1400" b="0" i="0" u="none" strike="noStrike" dirty="0">
                          <a:solidFill>
                            <a:srgbClr val="000000"/>
                          </a:solidFill>
                          <a:effectLst/>
                          <a:latin typeface="Calibri" panose="020F0502020204030204" pitchFamily="34" charset="0"/>
                        </a:rPr>
                        <a:t>Revisión por parte de la DGTSNSNT de la </a:t>
                      </a:r>
                      <a:r>
                        <a:rPr lang="es-MX" sz="1400" b="1" i="0" u="none" strike="noStrike" dirty="0">
                          <a:solidFill>
                            <a:srgbClr val="000000"/>
                          </a:solidFill>
                          <a:effectLst/>
                          <a:latin typeface="Calibri" panose="020F0502020204030204" pitchFamily="34" charset="0"/>
                        </a:rPr>
                        <a:t>Versión Inicial</a:t>
                      </a:r>
                      <a:r>
                        <a:rPr lang="es-MX" sz="1400" b="0" i="0" u="none" strike="noStrike" dirty="0">
                          <a:solidFill>
                            <a:srgbClr val="000000"/>
                          </a:solidFill>
                          <a:effectLst/>
                          <a:latin typeface="Calibri" panose="020F0502020204030204" pitchFamily="34" charset="0"/>
                        </a:rPr>
                        <a:t> y envío de observaciones a los Integrantes del SNT</a:t>
                      </a:r>
                    </a:p>
                  </a:txBody>
                  <a:tcPr marL="9525" marR="9525" marT="9525" marB="0" anchor="b">
                    <a:lnL w="1905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solidFill>
                      <a:srgbClr val="002060"/>
                    </a:solidFill>
                  </a:tcPr>
                </a:tc>
                <a:tc>
                  <a:txBody>
                    <a:bodyPr/>
                    <a:lstStyle/>
                    <a:p>
                      <a:pPr algn="l" fontAlgn="b"/>
                      <a:r>
                        <a:rPr lang="es-MX"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extLst>
                  <a:ext uri="{0D108BD9-81ED-4DB2-BD59-A6C34878D82A}">
                    <a16:rowId xmlns:a16="http://schemas.microsoft.com/office/drawing/2014/main" val="3268045152"/>
                  </a:ext>
                </a:extLst>
              </a:tr>
              <a:tr h="505174">
                <a:tc>
                  <a:txBody>
                    <a:bodyPr/>
                    <a:lstStyle/>
                    <a:p>
                      <a:pPr algn="l" fontAlgn="b"/>
                      <a:r>
                        <a:rPr lang="es-MX" sz="1400" b="0" i="0" u="none" strike="noStrike" dirty="0">
                          <a:solidFill>
                            <a:srgbClr val="000000"/>
                          </a:solidFill>
                          <a:effectLst/>
                          <a:latin typeface="Calibri" panose="020F0502020204030204" pitchFamily="34" charset="0"/>
                        </a:rPr>
                        <a:t>Atención a comentarios por parte de los Integrantes del SNT a la Ruta de Implementación </a:t>
                      </a:r>
                      <a:r>
                        <a:rPr lang="es-MX" sz="1400" b="1" i="0" u="none" strike="noStrike" dirty="0">
                          <a:solidFill>
                            <a:srgbClr val="000000"/>
                          </a:solidFill>
                          <a:effectLst/>
                          <a:latin typeface="Calibri" panose="020F0502020204030204" pitchFamily="34" charset="0"/>
                        </a:rPr>
                        <a:t>(Versión Final)</a:t>
                      </a:r>
                      <a:endParaRPr lang="es-MX" sz="14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9050" cap="flat" cmpd="sng" algn="ctr">
                      <a:solidFill>
                        <a:srgbClr val="8497B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9050" cap="flat" cmpd="sng" algn="ctr">
                      <a:solidFill>
                        <a:srgbClr val="8497B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9050" cap="flat" cmpd="sng" algn="ctr">
                      <a:solidFill>
                        <a:srgbClr val="8497B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solidFill>
                      <a:srgbClr val="B4C6E7"/>
                    </a:solidFill>
                  </a:tcPr>
                </a:tc>
                <a:extLst>
                  <a:ext uri="{0D108BD9-81ED-4DB2-BD59-A6C34878D82A}">
                    <a16:rowId xmlns:a16="http://schemas.microsoft.com/office/drawing/2014/main" val="2718362129"/>
                  </a:ext>
                </a:extLst>
              </a:tr>
              <a:tr h="246318">
                <a:tc>
                  <a:txBody>
                    <a:bodyPr/>
                    <a:lstStyle/>
                    <a:p>
                      <a:pPr algn="l" fontAlgn="b"/>
                      <a:endParaRPr lang="es-MX" sz="1400" b="0" i="0" u="none" strike="noStrike" dirty="0">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8497B0"/>
                      </a:solidFill>
                      <a:prstDash val="solid"/>
                      <a:round/>
                      <a:headEnd type="none" w="med" len="med"/>
                      <a:tailEnd type="none" w="med" len="med"/>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8497B0"/>
                      </a:solidFill>
                      <a:prstDash val="solid"/>
                      <a:round/>
                      <a:headEnd type="none" w="med" len="med"/>
                      <a:tailEnd type="none" w="med" len="med"/>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8497B0"/>
                      </a:solidFill>
                      <a:prstDash val="solid"/>
                      <a:round/>
                      <a:headEnd type="none" w="med" len="med"/>
                      <a:tailEnd type="none" w="med" len="med"/>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8497B0"/>
                      </a:solidFill>
                      <a:prstDash val="solid"/>
                      <a:round/>
                      <a:headEnd type="none" w="med" len="med"/>
                      <a:tailEnd type="none" w="med" len="med"/>
                    </a:lnT>
                    <a:lnB>
                      <a:noFill/>
                    </a:lnB>
                  </a:tcPr>
                </a:tc>
                <a:extLst>
                  <a:ext uri="{0D108BD9-81ED-4DB2-BD59-A6C34878D82A}">
                    <a16:rowId xmlns:a16="http://schemas.microsoft.com/office/drawing/2014/main" val="3343833565"/>
                  </a:ext>
                </a:extLst>
              </a:tr>
              <a:tr h="246426">
                <a:tc>
                  <a:txBody>
                    <a:bodyPr/>
                    <a:lstStyle/>
                    <a:p>
                      <a:pPr algn="l" fontAlgn="b"/>
                      <a:endParaRPr lang="es-MX"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1044097"/>
                  </a:ext>
                </a:extLst>
              </a:tr>
              <a:tr h="246426">
                <a:tc gridSpan="4">
                  <a:txBody>
                    <a:bodyPr/>
                    <a:lstStyle/>
                    <a:p>
                      <a:pPr algn="ctr" fontAlgn="b"/>
                      <a:r>
                        <a:rPr lang="es-MX" sz="1400" b="1" i="0" u="none" strike="noStrike" dirty="0">
                          <a:solidFill>
                            <a:srgbClr val="FFFFFF"/>
                          </a:solidFill>
                          <a:effectLst/>
                          <a:latin typeface="Calibri" panose="020F0502020204030204" pitchFamily="34" charset="0"/>
                        </a:rPr>
                        <a:t>SEGUIMIENTO DEL PRIMER SEMESTRE 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447838668"/>
                  </a:ext>
                </a:extLst>
              </a:tr>
              <a:tr h="246426">
                <a:tc>
                  <a:txBody>
                    <a:bodyPr/>
                    <a:lstStyle/>
                    <a:p>
                      <a:pPr algn="ctr" fontAlgn="ctr"/>
                      <a:r>
                        <a:rPr lang="es-MX" sz="1400" b="1" i="0" u="none" strike="noStrike">
                          <a:solidFill>
                            <a:srgbClr val="FFFFFF"/>
                          </a:solidFill>
                          <a:effectLst/>
                          <a:latin typeface="Calibri" panose="020F0502020204030204" pitchFamily="34" charset="0"/>
                        </a:rPr>
                        <a:t>ACTIVIDAD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MX" sz="1100" b="1" i="0" u="none" strike="noStrike">
                          <a:solidFill>
                            <a:srgbClr val="FFFFFF"/>
                          </a:solidFill>
                          <a:effectLst/>
                          <a:latin typeface="Calibri" panose="020F0502020204030204" pitchFamily="34" charset="0"/>
                        </a:rPr>
                        <a:t>3 - 14 JULIO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MX" sz="1100" b="1" i="0" u="none" strike="noStrike">
                          <a:solidFill>
                            <a:srgbClr val="FFFFFF"/>
                          </a:solidFill>
                          <a:effectLst/>
                          <a:latin typeface="Calibri" panose="020F0502020204030204" pitchFamily="34" charset="0"/>
                        </a:rPr>
                        <a:t>1° - 11 AGOSTO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MX" sz="1100" b="1" i="0" u="none" strike="noStrike">
                          <a:solidFill>
                            <a:srgbClr val="FFFFFF"/>
                          </a:solidFill>
                          <a:effectLst/>
                          <a:latin typeface="Calibri" panose="020F0502020204030204" pitchFamily="34" charset="0"/>
                        </a:rPr>
                        <a:t>14 - 18 AGOSTO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141026522"/>
                  </a:ext>
                </a:extLst>
              </a:tr>
              <a:tr h="505174">
                <a:tc>
                  <a:txBody>
                    <a:bodyPr/>
                    <a:lstStyle/>
                    <a:p>
                      <a:pPr algn="l" fontAlgn="b"/>
                      <a:r>
                        <a:rPr lang="es-MX" sz="1400" b="0" i="0" u="none" strike="noStrike" dirty="0">
                          <a:solidFill>
                            <a:srgbClr val="000000"/>
                          </a:solidFill>
                          <a:effectLst/>
                          <a:latin typeface="Calibri" panose="020F0502020204030204" pitchFamily="34" charset="0"/>
                        </a:rPr>
                        <a:t>Carga por parte de los Integrantes del SNT al Seguimiento del primer semestre de 2023 con sus evidencias </a:t>
                      </a:r>
                      <a:r>
                        <a:rPr lang="es-MX" sz="1400" b="1" i="0" u="none" strike="noStrike" dirty="0">
                          <a:solidFill>
                            <a:srgbClr val="000000"/>
                          </a:solidFill>
                          <a:effectLst/>
                          <a:latin typeface="Calibri" panose="020F0502020204030204" pitchFamily="34" charset="0"/>
                        </a:rPr>
                        <a:t>(Versión Inicial)</a:t>
                      </a:r>
                      <a:endParaRPr lang="es-MX"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s-MX"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6660508"/>
                  </a:ext>
                </a:extLst>
              </a:tr>
              <a:tr h="751600">
                <a:tc>
                  <a:txBody>
                    <a:bodyPr/>
                    <a:lstStyle/>
                    <a:p>
                      <a:pPr algn="l" fontAlgn="b"/>
                      <a:r>
                        <a:rPr lang="es-MX" sz="1400" b="0" i="0" u="none" strike="noStrike" dirty="0">
                          <a:solidFill>
                            <a:srgbClr val="000000"/>
                          </a:solidFill>
                          <a:effectLst/>
                          <a:latin typeface="Calibri" panose="020F0502020204030204" pitchFamily="34" charset="0"/>
                        </a:rPr>
                        <a:t>Revisión por parte de la DGTSNSNT de la </a:t>
                      </a:r>
                      <a:r>
                        <a:rPr lang="es-MX" sz="1400" b="1" i="0" u="none" strike="noStrike" dirty="0">
                          <a:solidFill>
                            <a:srgbClr val="000000"/>
                          </a:solidFill>
                          <a:effectLst/>
                          <a:latin typeface="Calibri" panose="020F0502020204030204" pitchFamily="34" charset="0"/>
                        </a:rPr>
                        <a:t>Versión Inicial</a:t>
                      </a:r>
                      <a:r>
                        <a:rPr lang="es-MX" sz="1400" b="0" i="0" u="none" strike="noStrike" dirty="0">
                          <a:solidFill>
                            <a:srgbClr val="000000"/>
                          </a:solidFill>
                          <a:effectLst/>
                          <a:latin typeface="Calibri" panose="020F0502020204030204" pitchFamily="34" charset="0"/>
                        </a:rPr>
                        <a:t> y envío de observaciones a los Integrantes del SNT</a:t>
                      </a:r>
                    </a:p>
                  </a:txBody>
                  <a:tcPr marL="9525" marR="9525" marT="9525" marB="0" anchor="b">
                    <a:lnL w="19050" cap="flat" cmpd="sng" algn="ctr">
                      <a:solidFill>
                        <a:srgbClr val="8497B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s-MX"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7834984"/>
                  </a:ext>
                </a:extLst>
              </a:tr>
              <a:tr h="505174">
                <a:tc>
                  <a:txBody>
                    <a:bodyPr/>
                    <a:lstStyle/>
                    <a:p>
                      <a:pPr algn="l" fontAlgn="b"/>
                      <a:r>
                        <a:rPr lang="es-MX" sz="1400" b="0" i="0" u="none" strike="noStrike" dirty="0">
                          <a:solidFill>
                            <a:srgbClr val="000000"/>
                          </a:solidFill>
                          <a:effectLst/>
                          <a:latin typeface="Calibri" panose="020F0502020204030204" pitchFamily="34" charset="0"/>
                        </a:rPr>
                        <a:t>Atención a comentarios por parte de los Integrantes del SNT al Seguimiento del primer semestre de 2023 </a:t>
                      </a:r>
                      <a:r>
                        <a:rPr lang="es-MX" sz="1400" b="1" i="0" u="none" strike="noStrike" dirty="0">
                          <a:solidFill>
                            <a:srgbClr val="000000"/>
                          </a:solidFill>
                          <a:effectLst/>
                          <a:latin typeface="Calibri" panose="020F0502020204030204" pitchFamily="34" charset="0"/>
                        </a:rPr>
                        <a:t>(Versión Final)</a:t>
                      </a:r>
                      <a:endParaRPr lang="es-MX" sz="14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rgbClr val="8497B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8497B0"/>
                      </a:solidFill>
                      <a:prstDash val="solid"/>
                      <a:round/>
                      <a:headEnd type="none" w="med" len="med"/>
                      <a:tailEnd type="none" w="med" len="med"/>
                    </a:lnT>
                    <a:lnB w="19050" cap="flat" cmpd="sng" algn="ctr">
                      <a:solidFill>
                        <a:srgbClr val="8497B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229438848"/>
                  </a:ext>
                </a:extLst>
              </a:tr>
            </a:tbl>
          </a:graphicData>
        </a:graphic>
      </p:graphicFrame>
    </p:spTree>
    <p:extLst>
      <p:ext uri="{BB962C8B-B14F-4D97-AF65-F5344CB8AC3E}">
        <p14:creationId xmlns:p14="http://schemas.microsoft.com/office/powerpoint/2010/main" val="1282656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 name="Rectangle 10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4" name="Rectangle 10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Freeform: Shape 11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Rectangle 11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Imagen 1">
            <a:extLst>
              <a:ext uri="{FF2B5EF4-FFF2-40B4-BE49-F238E27FC236}">
                <a16:creationId xmlns:a16="http://schemas.microsoft.com/office/drawing/2014/main" id="{11729297-CAD3-3F6D-0976-31E7720A55A1}"/>
              </a:ext>
            </a:extLst>
          </p:cNvPr>
          <p:cNvPicPr>
            <a:picLocks noChangeAspect="1"/>
          </p:cNvPicPr>
          <p:nvPr/>
        </p:nvPicPr>
        <p:blipFill>
          <a:blip r:embed="rId2"/>
          <a:stretch>
            <a:fillRect/>
          </a:stretch>
        </p:blipFill>
        <p:spPr>
          <a:xfrm>
            <a:off x="7763068" y="5908129"/>
            <a:ext cx="1314061" cy="820638"/>
          </a:xfrm>
          <a:prstGeom prst="rect">
            <a:avLst/>
          </a:prstGeom>
        </p:spPr>
      </p:pic>
      <p:graphicFrame>
        <p:nvGraphicFramePr>
          <p:cNvPr id="3" name="Tabla 2">
            <a:extLst>
              <a:ext uri="{FF2B5EF4-FFF2-40B4-BE49-F238E27FC236}">
                <a16:creationId xmlns:a16="http://schemas.microsoft.com/office/drawing/2014/main" id="{412BCE65-2D56-C10C-294D-7A680EB60ADE}"/>
              </a:ext>
            </a:extLst>
          </p:cNvPr>
          <p:cNvGraphicFramePr>
            <a:graphicFrameLocks noGrp="1"/>
          </p:cNvGraphicFramePr>
          <p:nvPr>
            <p:extLst>
              <p:ext uri="{D42A27DB-BD31-4B8C-83A1-F6EECF244321}">
                <p14:modId xmlns:p14="http://schemas.microsoft.com/office/powerpoint/2010/main" val="3556660585"/>
              </p:ext>
            </p:extLst>
          </p:nvPr>
        </p:nvGraphicFramePr>
        <p:xfrm>
          <a:off x="4836785" y="387305"/>
          <a:ext cx="6553199" cy="5219700"/>
        </p:xfrm>
        <a:graphic>
          <a:graphicData uri="http://schemas.openxmlformats.org/drawingml/2006/table">
            <a:tbl>
              <a:tblPr/>
              <a:tblGrid>
                <a:gridCol w="3591320">
                  <a:extLst>
                    <a:ext uri="{9D8B030D-6E8A-4147-A177-3AD203B41FA5}">
                      <a16:colId xmlns:a16="http://schemas.microsoft.com/office/drawing/2014/main" val="1423048776"/>
                    </a:ext>
                  </a:extLst>
                </a:gridCol>
                <a:gridCol w="987293">
                  <a:extLst>
                    <a:ext uri="{9D8B030D-6E8A-4147-A177-3AD203B41FA5}">
                      <a16:colId xmlns:a16="http://schemas.microsoft.com/office/drawing/2014/main" val="2114519194"/>
                    </a:ext>
                  </a:extLst>
                </a:gridCol>
                <a:gridCol w="987293">
                  <a:extLst>
                    <a:ext uri="{9D8B030D-6E8A-4147-A177-3AD203B41FA5}">
                      <a16:colId xmlns:a16="http://schemas.microsoft.com/office/drawing/2014/main" val="1933838104"/>
                    </a:ext>
                  </a:extLst>
                </a:gridCol>
                <a:gridCol w="987293">
                  <a:extLst>
                    <a:ext uri="{9D8B030D-6E8A-4147-A177-3AD203B41FA5}">
                      <a16:colId xmlns:a16="http://schemas.microsoft.com/office/drawing/2014/main" val="1983335866"/>
                    </a:ext>
                  </a:extLst>
                </a:gridCol>
              </a:tblGrid>
              <a:tr h="129078">
                <a:tc gridSpan="4">
                  <a:txBody>
                    <a:bodyPr/>
                    <a:lstStyle/>
                    <a:p>
                      <a:pPr algn="ctr" fontAlgn="b"/>
                      <a:r>
                        <a:rPr lang="es-MX" sz="1100" b="1" i="0" u="none" strike="noStrike" dirty="0">
                          <a:solidFill>
                            <a:srgbClr val="FFFFFF"/>
                          </a:solidFill>
                          <a:effectLst/>
                          <a:latin typeface="Calibri" panose="020F0502020204030204" pitchFamily="34" charset="0"/>
                        </a:rPr>
                        <a:t>RUTA DE IMPLEMENTACIÓN PROTAI-PRONADATOS 2024 (DICIEMBRE 2023)</a:t>
                      </a:r>
                    </a:p>
                  </a:txBody>
                  <a:tcPr marL="9525" marR="9525" marT="9525" marB="0" anchor="b">
                    <a:lnL w="19050" cap="flat" cmpd="sng" algn="ctr">
                      <a:solidFill>
                        <a:srgbClr val="8497B0"/>
                      </a:solidFill>
                      <a:prstDash val="solid"/>
                      <a:round/>
                      <a:headEnd type="none" w="med" len="med"/>
                      <a:tailEnd type="none" w="med" len="med"/>
                    </a:lnL>
                    <a:lnR w="19050" cap="flat" cmpd="sng" algn="ctr">
                      <a:solidFill>
                        <a:srgbClr val="8497B0"/>
                      </a:solidFill>
                      <a:prstDash val="solid"/>
                      <a:round/>
                      <a:headEnd type="none" w="med" len="med"/>
                      <a:tailEnd type="none" w="med" len="med"/>
                    </a:lnR>
                    <a:lnT w="19050" cap="flat" cmpd="sng" algn="ctr">
                      <a:solidFill>
                        <a:srgbClr val="8497B0"/>
                      </a:solidFill>
                      <a:prstDash val="solid"/>
                      <a:round/>
                      <a:headEnd type="none" w="med" len="med"/>
                      <a:tailEnd type="none" w="med" len="med"/>
                    </a:lnT>
                    <a:lnB w="19050" cap="flat" cmpd="sng" algn="ctr">
                      <a:solidFill>
                        <a:srgbClr val="8497B0"/>
                      </a:solidFill>
                      <a:prstDash val="solid"/>
                      <a:round/>
                      <a:headEnd type="none" w="med" len="med"/>
                      <a:tailEnd type="none" w="med" len="med"/>
                    </a:lnB>
                    <a:solidFill>
                      <a:srgbClr val="203764"/>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979641050"/>
                  </a:ext>
                </a:extLst>
              </a:tr>
              <a:tr h="251217">
                <a:tc>
                  <a:txBody>
                    <a:bodyPr/>
                    <a:lstStyle/>
                    <a:p>
                      <a:pPr algn="ctr" fontAlgn="ctr"/>
                      <a:r>
                        <a:rPr lang="es-MX" sz="1100" b="1" i="0" u="none" strike="noStrike" dirty="0">
                          <a:solidFill>
                            <a:srgbClr val="FFFFFF"/>
                          </a:solidFill>
                          <a:effectLst/>
                          <a:latin typeface="Calibri" panose="020F0502020204030204" pitchFamily="34" charset="0"/>
                        </a:rPr>
                        <a:t>ACTIVIDAD</a:t>
                      </a:r>
                    </a:p>
                  </a:txBody>
                  <a:tcPr marL="9525" marR="9525" marT="9525" marB="0" anchor="ctr">
                    <a:lnL w="19050" cap="flat" cmpd="sng" algn="ctr">
                      <a:solidFill>
                        <a:srgbClr val="8497B0"/>
                      </a:solidFill>
                      <a:prstDash val="solid"/>
                      <a:round/>
                      <a:headEnd type="none" w="med" len="med"/>
                      <a:tailEnd type="none" w="med" len="med"/>
                    </a:lnL>
                    <a:lnR w="19050" cap="flat" cmpd="sng" algn="ctr">
                      <a:solidFill>
                        <a:srgbClr val="8497B0"/>
                      </a:solidFill>
                      <a:prstDash val="solid"/>
                      <a:round/>
                      <a:headEnd type="none" w="med" len="med"/>
                      <a:tailEnd type="none" w="med" len="med"/>
                    </a:lnR>
                    <a:lnT w="1905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solidFill>
                      <a:srgbClr val="20376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100" b="1" i="0" u="none" strike="noStrike" dirty="0">
                          <a:solidFill>
                            <a:schemeClr val="bg1"/>
                          </a:solidFill>
                          <a:effectLst/>
                          <a:latin typeface="Calibri" panose="020F0502020204030204" pitchFamily="34" charset="0"/>
                        </a:rPr>
                        <a:t>8 -19 ENERO-2024</a:t>
                      </a:r>
                      <a:r>
                        <a:rPr lang="es-MX" sz="1100" b="1" i="0" u="none" strike="noStrike" dirty="0">
                          <a:solidFill>
                            <a:srgbClr val="FFFFFF"/>
                          </a:solidFill>
                          <a:effectLst/>
                          <a:latin typeface="Calibri" panose="020F0502020204030204" pitchFamily="34" charset="0"/>
                        </a:rPr>
                        <a:t> </a:t>
                      </a:r>
                    </a:p>
                  </a:txBody>
                  <a:tcPr marL="9525" marR="9525" marT="9525" marB="0" anchor="ctr">
                    <a:lnL w="19050" cap="flat" cmpd="sng" algn="ctr">
                      <a:solidFill>
                        <a:srgbClr val="8497B0"/>
                      </a:solidFill>
                      <a:prstDash val="solid"/>
                      <a:round/>
                      <a:headEnd type="none" w="med" len="med"/>
                      <a:tailEnd type="none" w="med" len="med"/>
                    </a:lnL>
                    <a:lnR w="19050" cap="flat" cmpd="sng" algn="ctr">
                      <a:solidFill>
                        <a:srgbClr val="8497B0"/>
                      </a:solidFill>
                      <a:prstDash val="solid"/>
                      <a:round/>
                      <a:headEnd type="none" w="med" len="med"/>
                      <a:tailEnd type="none" w="med" len="med"/>
                    </a:lnR>
                    <a:lnT w="1905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solidFill>
                      <a:srgbClr val="203764"/>
                    </a:solidFill>
                  </a:tcPr>
                </a:tc>
                <a:tc>
                  <a:txBody>
                    <a:bodyPr/>
                    <a:lstStyle/>
                    <a:p>
                      <a:pPr algn="ctr" fontAlgn="ctr"/>
                      <a:r>
                        <a:rPr lang="es-MX" sz="1100" b="1" i="0" u="none" strike="noStrike" dirty="0">
                          <a:solidFill>
                            <a:srgbClr val="FFFFFF"/>
                          </a:solidFill>
                          <a:effectLst/>
                          <a:latin typeface="Calibri" panose="020F0502020204030204" pitchFamily="34" charset="0"/>
                        </a:rPr>
                        <a:t>22 ENERO AL 2 FEBRERO  2024</a:t>
                      </a:r>
                    </a:p>
                  </a:txBody>
                  <a:tcPr marL="9525" marR="9525" marT="9525" marB="0" anchor="ctr">
                    <a:lnL w="19050" cap="flat" cmpd="sng" algn="ctr">
                      <a:solidFill>
                        <a:srgbClr val="8497B0"/>
                      </a:solidFill>
                      <a:prstDash val="solid"/>
                      <a:round/>
                      <a:headEnd type="none" w="med" len="med"/>
                      <a:tailEnd type="none" w="med" len="med"/>
                    </a:lnL>
                    <a:lnR w="19050" cap="flat" cmpd="sng" algn="ctr">
                      <a:solidFill>
                        <a:srgbClr val="8497B0"/>
                      </a:solidFill>
                      <a:prstDash val="solid"/>
                      <a:round/>
                      <a:headEnd type="none" w="med" len="med"/>
                      <a:tailEnd type="none" w="med" len="med"/>
                    </a:lnR>
                    <a:lnT w="1905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solidFill>
                      <a:srgbClr val="203764"/>
                    </a:solidFill>
                  </a:tcPr>
                </a:tc>
                <a:tc>
                  <a:txBody>
                    <a:bodyPr/>
                    <a:lstStyle/>
                    <a:p>
                      <a:pPr algn="ctr" fontAlgn="ctr"/>
                      <a:r>
                        <a:rPr lang="es-MX" sz="1100" b="1" i="0" u="none" strike="noStrike" dirty="0">
                          <a:solidFill>
                            <a:srgbClr val="FFFFFF"/>
                          </a:solidFill>
                          <a:effectLst/>
                          <a:latin typeface="Calibri" panose="020F0502020204030204" pitchFamily="34" charset="0"/>
                        </a:rPr>
                        <a:t>5 - 16 FEBRERO 2024 </a:t>
                      </a:r>
                    </a:p>
                  </a:txBody>
                  <a:tcPr marL="9525" marR="9525" marT="9525" marB="0" anchor="ctr">
                    <a:lnL w="19050" cap="flat" cmpd="sng" algn="ctr">
                      <a:solidFill>
                        <a:srgbClr val="8497B0"/>
                      </a:solidFill>
                      <a:prstDash val="solid"/>
                      <a:round/>
                      <a:headEnd type="none" w="med" len="med"/>
                      <a:tailEnd type="none" w="med" len="med"/>
                    </a:lnL>
                    <a:lnR w="19050" cap="flat" cmpd="sng" algn="ctr">
                      <a:solidFill>
                        <a:srgbClr val="8497B0"/>
                      </a:solidFill>
                      <a:prstDash val="solid"/>
                      <a:round/>
                      <a:headEnd type="none" w="med" len="med"/>
                      <a:tailEnd type="none" w="med" len="med"/>
                    </a:lnR>
                    <a:lnT w="1905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solidFill>
                      <a:srgbClr val="203764"/>
                    </a:solidFill>
                  </a:tcPr>
                </a:tc>
                <a:extLst>
                  <a:ext uri="{0D108BD9-81ED-4DB2-BD59-A6C34878D82A}">
                    <a16:rowId xmlns:a16="http://schemas.microsoft.com/office/drawing/2014/main" val="3758188804"/>
                  </a:ext>
                </a:extLst>
              </a:tr>
              <a:tr h="317838">
                <a:tc>
                  <a:txBody>
                    <a:bodyPr/>
                    <a:lstStyle/>
                    <a:p>
                      <a:pPr algn="l" fontAlgn="b"/>
                      <a:r>
                        <a:rPr lang="es-MX" sz="1400" b="0" i="0" u="none" strike="noStrike" dirty="0">
                          <a:solidFill>
                            <a:srgbClr val="000000"/>
                          </a:solidFill>
                          <a:effectLst/>
                          <a:latin typeface="Calibri" panose="020F0502020204030204" pitchFamily="34" charset="0"/>
                        </a:rPr>
                        <a:t>Carga por parte de Integrantes del SNT de la Ruta de Implementación </a:t>
                      </a:r>
                      <a:r>
                        <a:rPr lang="es-MX" sz="1400" b="1" i="0" u="none" strike="noStrike" dirty="0">
                          <a:solidFill>
                            <a:srgbClr val="000000"/>
                          </a:solidFill>
                          <a:effectLst/>
                          <a:latin typeface="Calibri" panose="020F0502020204030204" pitchFamily="34" charset="0"/>
                        </a:rPr>
                        <a:t>(Versión Preliminar)</a:t>
                      </a:r>
                      <a:endParaRPr lang="es-MX" sz="14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solidFill>
                      <a:srgbClr val="B4C6E7"/>
                    </a:solidFill>
                  </a:tcPr>
                </a:tc>
                <a:tc>
                  <a:txBody>
                    <a:bodyPr/>
                    <a:lstStyle/>
                    <a:p>
                      <a:pPr algn="l" fontAlgn="b"/>
                      <a:r>
                        <a:rPr lang="es-MX"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l" fontAlgn="b"/>
                      <a:r>
                        <a:rPr lang="es-MX"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extLst>
                  <a:ext uri="{0D108BD9-81ED-4DB2-BD59-A6C34878D82A}">
                    <a16:rowId xmlns:a16="http://schemas.microsoft.com/office/drawing/2014/main" val="4269554002"/>
                  </a:ext>
                </a:extLst>
              </a:tr>
              <a:tr h="473287">
                <a:tc>
                  <a:txBody>
                    <a:bodyPr/>
                    <a:lstStyle/>
                    <a:p>
                      <a:pPr algn="l" fontAlgn="b"/>
                      <a:r>
                        <a:rPr lang="es-MX" sz="1400" b="0" i="0" u="none" strike="noStrike" dirty="0">
                          <a:solidFill>
                            <a:srgbClr val="000000"/>
                          </a:solidFill>
                          <a:effectLst/>
                          <a:latin typeface="Calibri" panose="020F0502020204030204" pitchFamily="34" charset="0"/>
                        </a:rPr>
                        <a:t>Revisión por parte de la DGTSNSNT de la </a:t>
                      </a:r>
                      <a:r>
                        <a:rPr lang="es-MX" sz="1400" b="1" i="0" u="none" strike="noStrike" dirty="0">
                          <a:solidFill>
                            <a:srgbClr val="000000"/>
                          </a:solidFill>
                          <a:effectLst/>
                          <a:latin typeface="Calibri" panose="020F0502020204030204" pitchFamily="34" charset="0"/>
                        </a:rPr>
                        <a:t>Versión Preliminar</a:t>
                      </a:r>
                      <a:r>
                        <a:rPr lang="es-MX" sz="1400" b="0" i="0" u="none" strike="noStrike" dirty="0">
                          <a:solidFill>
                            <a:srgbClr val="000000"/>
                          </a:solidFill>
                          <a:effectLst/>
                          <a:latin typeface="Calibri" panose="020F0502020204030204" pitchFamily="34" charset="0"/>
                        </a:rPr>
                        <a:t> y envío de observaciones a los Integrantes del SNT</a:t>
                      </a:r>
                    </a:p>
                  </a:txBody>
                  <a:tcPr marL="9525" marR="9525" marT="9525" marB="0" anchor="b">
                    <a:lnL w="1905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solidFill>
                      <a:srgbClr val="002060"/>
                    </a:solidFill>
                  </a:tcPr>
                </a:tc>
                <a:tc>
                  <a:txBody>
                    <a:bodyPr/>
                    <a:lstStyle/>
                    <a:p>
                      <a:pPr algn="l" fontAlgn="b"/>
                      <a:r>
                        <a:rPr lang="es-MX"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extLst>
                  <a:ext uri="{0D108BD9-81ED-4DB2-BD59-A6C34878D82A}">
                    <a16:rowId xmlns:a16="http://schemas.microsoft.com/office/drawing/2014/main" val="254231469"/>
                  </a:ext>
                </a:extLst>
              </a:tr>
              <a:tr h="473287">
                <a:tc>
                  <a:txBody>
                    <a:bodyPr/>
                    <a:lstStyle/>
                    <a:p>
                      <a:pPr algn="l" fontAlgn="b"/>
                      <a:r>
                        <a:rPr lang="es-MX" sz="1400" b="0" i="0" u="none" strike="noStrike">
                          <a:solidFill>
                            <a:srgbClr val="000000"/>
                          </a:solidFill>
                          <a:effectLst/>
                          <a:latin typeface="Calibri" panose="020F0502020204030204" pitchFamily="34" charset="0"/>
                        </a:rPr>
                        <a:t>Atención a comentarios por parte de los Integrantes del SNT a la Ruta de Implementación </a:t>
                      </a:r>
                      <a:r>
                        <a:rPr lang="es-MX" sz="1400" b="1" i="0" u="none" strike="noStrike">
                          <a:solidFill>
                            <a:srgbClr val="000000"/>
                          </a:solidFill>
                          <a:effectLst/>
                          <a:latin typeface="Calibri" panose="020F0502020204030204" pitchFamily="34" charset="0"/>
                        </a:rPr>
                        <a:t>(Versión Final)</a:t>
                      </a:r>
                      <a:endParaRPr lang="es-MX" sz="1400" b="0" i="0" u="none" strike="noStrike">
                        <a:solidFill>
                          <a:srgbClr val="000000"/>
                        </a:solidFill>
                        <a:effectLst/>
                        <a:latin typeface="Calibri" panose="020F0502020204030204" pitchFamily="34" charset="0"/>
                      </a:endParaRPr>
                    </a:p>
                  </a:txBody>
                  <a:tcPr marL="9525" marR="9525" marT="9525" marB="0" anchor="b">
                    <a:lnL w="1905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9050" cap="flat" cmpd="sng" algn="ctr">
                      <a:solidFill>
                        <a:srgbClr val="8497B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9050" cap="flat" cmpd="sng" algn="ctr">
                      <a:solidFill>
                        <a:srgbClr val="8497B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9050" cap="flat" cmpd="sng" algn="ctr">
                      <a:solidFill>
                        <a:srgbClr val="8497B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solidFill>
                      <a:srgbClr val="B4C6E7"/>
                    </a:solidFill>
                  </a:tcPr>
                </a:tc>
                <a:extLst>
                  <a:ext uri="{0D108BD9-81ED-4DB2-BD59-A6C34878D82A}">
                    <a16:rowId xmlns:a16="http://schemas.microsoft.com/office/drawing/2014/main" val="2139523527"/>
                  </a:ext>
                </a:extLst>
              </a:tr>
              <a:tr h="162389">
                <a:tc>
                  <a:txBody>
                    <a:bodyPr/>
                    <a:lstStyle/>
                    <a:p>
                      <a:pPr algn="l" fontAlgn="b"/>
                      <a:endParaRPr lang="es-MX" sz="1400" b="0" i="0" u="none" strike="noStrike" dirty="0">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8497B0"/>
                      </a:solidFill>
                      <a:prstDash val="solid"/>
                      <a:round/>
                      <a:headEnd type="none" w="med" len="med"/>
                      <a:tailEnd type="none" w="med" len="med"/>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8497B0"/>
                      </a:solidFill>
                      <a:prstDash val="solid"/>
                      <a:round/>
                      <a:headEnd type="none" w="med" len="med"/>
                      <a:tailEnd type="none" w="med" len="med"/>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8497B0"/>
                      </a:solidFill>
                      <a:prstDash val="solid"/>
                      <a:round/>
                      <a:headEnd type="none" w="med" len="med"/>
                      <a:tailEnd type="none" w="med" len="med"/>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8497B0"/>
                      </a:solidFill>
                      <a:prstDash val="solid"/>
                      <a:round/>
                      <a:headEnd type="none" w="med" len="med"/>
                      <a:tailEnd type="none" w="med" len="med"/>
                    </a:lnT>
                    <a:lnB>
                      <a:noFill/>
                    </a:lnB>
                  </a:tcPr>
                </a:tc>
                <a:extLst>
                  <a:ext uri="{0D108BD9-81ED-4DB2-BD59-A6C34878D82A}">
                    <a16:rowId xmlns:a16="http://schemas.microsoft.com/office/drawing/2014/main" val="1878242520"/>
                  </a:ext>
                </a:extLst>
              </a:tr>
              <a:tr h="162389">
                <a:tc>
                  <a:txBody>
                    <a:bodyPr/>
                    <a:lstStyle/>
                    <a:p>
                      <a:pPr algn="l" fontAlgn="b"/>
                      <a:endParaRPr lang="es-MX"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9063120"/>
                  </a:ext>
                </a:extLst>
              </a:tr>
              <a:tr h="162389">
                <a:tc gridSpan="4">
                  <a:txBody>
                    <a:bodyPr/>
                    <a:lstStyle/>
                    <a:p>
                      <a:pPr algn="ctr" fontAlgn="b"/>
                      <a:r>
                        <a:rPr lang="es-MX" sz="1400" b="1" i="0" u="none" strike="noStrike">
                          <a:solidFill>
                            <a:srgbClr val="000000"/>
                          </a:solidFill>
                          <a:effectLst/>
                          <a:latin typeface="Calibri" panose="020F0502020204030204" pitchFamily="34" charset="0"/>
                        </a:rPr>
                        <a:t>SEGUIMIENTO DEL SEGUNDO SEMESTRE 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546780780"/>
                  </a:ext>
                </a:extLst>
              </a:tr>
              <a:tr h="251217">
                <a:tc>
                  <a:txBody>
                    <a:bodyPr/>
                    <a:lstStyle/>
                    <a:p>
                      <a:pPr algn="ctr" fontAlgn="ctr"/>
                      <a:r>
                        <a:rPr lang="es-MX" sz="1400" b="1" i="0" u="none" strike="noStrike" dirty="0">
                          <a:solidFill>
                            <a:srgbClr val="000000"/>
                          </a:solidFill>
                          <a:effectLst/>
                          <a:latin typeface="Calibri" panose="020F0502020204030204" pitchFamily="34" charset="0"/>
                        </a:rPr>
                        <a:t>ACTIVIDAD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MX" sz="1100" b="1" i="0" u="none" strike="noStrike" dirty="0">
                          <a:solidFill>
                            <a:srgbClr val="000000"/>
                          </a:solidFill>
                          <a:effectLst/>
                          <a:latin typeface="Calibri" panose="020F0502020204030204" pitchFamily="34" charset="0"/>
                        </a:rPr>
                        <a:t>19-29 FEBRERO-2024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MX" sz="1100" b="1" i="0" u="none" strike="noStrike" dirty="0">
                          <a:solidFill>
                            <a:srgbClr val="000000"/>
                          </a:solidFill>
                          <a:effectLst/>
                          <a:latin typeface="Calibri" panose="020F0502020204030204" pitchFamily="34" charset="0"/>
                        </a:rPr>
                        <a:t>4-15 DE MARZO 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MX" sz="1100" b="1" i="0" u="none" strike="noStrike" dirty="0">
                          <a:solidFill>
                            <a:srgbClr val="000000"/>
                          </a:solidFill>
                          <a:effectLst/>
                          <a:latin typeface="Calibri" panose="020F0502020204030204" pitchFamily="34" charset="0"/>
                        </a:rPr>
                        <a:t>18 – 29 DE MARZO 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52938733"/>
                  </a:ext>
                </a:extLst>
              </a:tr>
              <a:tr h="473287">
                <a:tc>
                  <a:txBody>
                    <a:bodyPr/>
                    <a:lstStyle/>
                    <a:p>
                      <a:pPr algn="l" fontAlgn="b"/>
                      <a:r>
                        <a:rPr lang="es-MX" sz="1400" b="0" i="0" u="none" strike="noStrike" dirty="0">
                          <a:solidFill>
                            <a:srgbClr val="000000"/>
                          </a:solidFill>
                          <a:effectLst/>
                          <a:latin typeface="Calibri" panose="020F0502020204030204" pitchFamily="34" charset="0"/>
                        </a:rPr>
                        <a:t>Carga por parte de los Integrantes del SNT al Seguimiento con sus evidencias </a:t>
                      </a:r>
                      <a:r>
                        <a:rPr lang="es-MX" sz="1400" b="1" i="0" u="none" strike="noStrike" dirty="0">
                          <a:solidFill>
                            <a:srgbClr val="000000"/>
                          </a:solidFill>
                          <a:effectLst/>
                          <a:latin typeface="Calibri" panose="020F0502020204030204" pitchFamily="34" charset="0"/>
                        </a:rPr>
                        <a:t>(Versión Preliminar)</a:t>
                      </a:r>
                      <a:endParaRPr lang="es-MX"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s-MX"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7043094"/>
                  </a:ext>
                </a:extLst>
              </a:tr>
              <a:tr h="473287">
                <a:tc>
                  <a:txBody>
                    <a:bodyPr/>
                    <a:lstStyle/>
                    <a:p>
                      <a:pPr algn="l" fontAlgn="b"/>
                      <a:r>
                        <a:rPr lang="es-MX" sz="1400" b="0" i="0" u="none" strike="noStrike" dirty="0">
                          <a:solidFill>
                            <a:srgbClr val="000000"/>
                          </a:solidFill>
                          <a:effectLst/>
                          <a:latin typeface="Calibri" panose="020F0502020204030204" pitchFamily="34" charset="0"/>
                        </a:rPr>
                        <a:t>Revisión por parte de la DGTSNSNT de la </a:t>
                      </a:r>
                      <a:r>
                        <a:rPr lang="es-MX" sz="1400" b="1" i="0" u="none" strike="noStrike" dirty="0">
                          <a:solidFill>
                            <a:srgbClr val="000000"/>
                          </a:solidFill>
                          <a:effectLst/>
                          <a:latin typeface="Calibri" panose="020F0502020204030204" pitchFamily="34" charset="0"/>
                        </a:rPr>
                        <a:t>Versión Preliminar</a:t>
                      </a:r>
                      <a:r>
                        <a:rPr lang="es-MX" sz="1400" b="0" i="0" u="none" strike="noStrike" dirty="0">
                          <a:solidFill>
                            <a:srgbClr val="000000"/>
                          </a:solidFill>
                          <a:effectLst/>
                          <a:latin typeface="Calibri" panose="020F0502020204030204" pitchFamily="34" charset="0"/>
                        </a:rPr>
                        <a:t> y envío de observaciones a los Integrantes del SNT</a:t>
                      </a:r>
                    </a:p>
                  </a:txBody>
                  <a:tcPr marL="9525" marR="9525" marT="9525" marB="0" anchor="b">
                    <a:lnL w="19050" cap="flat" cmpd="sng" algn="ctr">
                      <a:solidFill>
                        <a:srgbClr val="8497B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r>
                        <a:rPr lang="es-MX"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3472216"/>
                  </a:ext>
                </a:extLst>
              </a:tr>
              <a:tr h="473287">
                <a:tc>
                  <a:txBody>
                    <a:bodyPr/>
                    <a:lstStyle/>
                    <a:p>
                      <a:pPr algn="l" fontAlgn="b"/>
                      <a:r>
                        <a:rPr lang="es-MX" sz="1400" b="0" i="0" u="none" strike="noStrike" dirty="0">
                          <a:solidFill>
                            <a:srgbClr val="000000"/>
                          </a:solidFill>
                          <a:effectLst/>
                          <a:latin typeface="Calibri" panose="020F0502020204030204" pitchFamily="34" charset="0"/>
                        </a:rPr>
                        <a:t>Atención a comentarios por parte de los Integrantes del SNT al Seguimiento </a:t>
                      </a:r>
                      <a:r>
                        <a:rPr lang="es-MX" sz="1400" b="1" i="0" u="none" strike="noStrike" dirty="0">
                          <a:solidFill>
                            <a:srgbClr val="000000"/>
                          </a:solidFill>
                          <a:effectLst/>
                          <a:latin typeface="Calibri" panose="020F0502020204030204" pitchFamily="34" charset="0"/>
                        </a:rPr>
                        <a:t>(Versión Final)</a:t>
                      </a:r>
                      <a:endParaRPr lang="es-MX" sz="14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rgbClr val="8497B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8497B0"/>
                      </a:solidFill>
                      <a:prstDash val="solid"/>
                      <a:round/>
                      <a:headEnd type="none" w="med" len="med"/>
                      <a:tailEnd type="none" w="med" len="med"/>
                    </a:lnT>
                    <a:lnB w="19050" cap="flat" cmpd="sng" algn="ctr">
                      <a:solidFill>
                        <a:srgbClr val="8497B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891691609"/>
                  </a:ext>
                </a:extLst>
              </a:tr>
            </a:tbl>
          </a:graphicData>
        </a:graphic>
      </p:graphicFrame>
      <p:sp>
        <p:nvSpPr>
          <p:cNvPr id="5" name="CuadroTexto 4">
            <a:extLst>
              <a:ext uri="{FF2B5EF4-FFF2-40B4-BE49-F238E27FC236}">
                <a16:creationId xmlns:a16="http://schemas.microsoft.com/office/drawing/2014/main" id="{18AEB297-0ADB-5705-4F52-5455EF675FE0}"/>
              </a:ext>
            </a:extLst>
          </p:cNvPr>
          <p:cNvSpPr txBox="1"/>
          <p:nvPr/>
        </p:nvSpPr>
        <p:spPr>
          <a:xfrm>
            <a:off x="245370" y="1809542"/>
            <a:ext cx="3547076" cy="3046988"/>
          </a:xfrm>
          <a:prstGeom prst="rect">
            <a:avLst/>
          </a:prstGeom>
          <a:noFill/>
        </p:spPr>
        <p:txBody>
          <a:bodyPr wrap="square">
            <a:spAutoFit/>
          </a:bodyPr>
          <a:lstStyle/>
          <a:p>
            <a:pPr algn="ctr"/>
            <a:r>
              <a:rPr lang="es-MX" sz="3200" dirty="0">
                <a:solidFill>
                  <a:schemeClr val="bg1"/>
                </a:solidFill>
              </a:rPr>
              <a:t>Calendario de Implementación de los Programas Nacionales</a:t>
            </a:r>
          </a:p>
          <a:p>
            <a:pPr algn="ctr"/>
            <a:r>
              <a:rPr lang="es-MX" sz="3200" dirty="0">
                <a:solidFill>
                  <a:schemeClr val="bg1"/>
                </a:solidFill>
              </a:rPr>
              <a:t>PROTAI</a:t>
            </a:r>
          </a:p>
          <a:p>
            <a:pPr algn="ctr"/>
            <a:r>
              <a:rPr lang="es-MX" sz="3200" dirty="0">
                <a:solidFill>
                  <a:schemeClr val="bg1"/>
                </a:solidFill>
              </a:rPr>
              <a:t>PRONADATOS </a:t>
            </a:r>
          </a:p>
        </p:txBody>
      </p:sp>
      <p:sp>
        <p:nvSpPr>
          <p:cNvPr id="6" name="CuadroTexto 5">
            <a:extLst>
              <a:ext uri="{FF2B5EF4-FFF2-40B4-BE49-F238E27FC236}">
                <a16:creationId xmlns:a16="http://schemas.microsoft.com/office/drawing/2014/main" id="{9EDA10C2-93C8-911F-DCB2-1306C43FA60B}"/>
              </a:ext>
            </a:extLst>
          </p:cNvPr>
          <p:cNvSpPr txBox="1"/>
          <p:nvPr/>
        </p:nvSpPr>
        <p:spPr>
          <a:xfrm>
            <a:off x="4762938" y="5631130"/>
            <a:ext cx="7889371" cy="276999"/>
          </a:xfrm>
          <a:prstGeom prst="rect">
            <a:avLst/>
          </a:prstGeom>
          <a:noFill/>
        </p:spPr>
        <p:txBody>
          <a:bodyPr wrap="square" rtlCol="0">
            <a:spAutoFit/>
          </a:bodyPr>
          <a:lstStyle/>
          <a:p>
            <a:pPr algn="just"/>
            <a:r>
              <a:rPr lang="es-MX" sz="1200" b="1" dirty="0"/>
              <a:t>Nota Importante: Las actividades se pueden cargar del periodo correspondiente y hasta la fecha límite</a:t>
            </a:r>
          </a:p>
        </p:txBody>
      </p:sp>
    </p:spTree>
    <p:extLst>
      <p:ext uri="{BB962C8B-B14F-4D97-AF65-F5344CB8AC3E}">
        <p14:creationId xmlns:p14="http://schemas.microsoft.com/office/powerpoint/2010/main" val="2433760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esquinas redondeadas 18">
            <a:extLst>
              <a:ext uri="{FF2B5EF4-FFF2-40B4-BE49-F238E27FC236}">
                <a16:creationId xmlns:a16="http://schemas.microsoft.com/office/drawing/2014/main" id="{BA27AF98-0CC7-0D8F-BDAF-9269882232D4}"/>
              </a:ext>
            </a:extLst>
          </p:cNvPr>
          <p:cNvSpPr/>
          <p:nvPr/>
        </p:nvSpPr>
        <p:spPr>
          <a:xfrm>
            <a:off x="9102113" y="3774631"/>
            <a:ext cx="2417006" cy="715506"/>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a:solidFill>
                  <a:schemeClr val="bg1"/>
                </a:solidFill>
                <a:latin typeface="+mj-lt"/>
                <a:cs typeface="Arial" panose="020B0604020202020204" pitchFamily="34" charset="0"/>
              </a:rPr>
              <a:t>Aprobación de los Programas</a:t>
            </a:r>
            <a:r>
              <a:rPr lang="es-MX" sz="2000" b="1" dirty="0">
                <a:solidFill>
                  <a:schemeClr val="tx1"/>
                </a:solidFill>
                <a:latin typeface="+mj-lt"/>
                <a:cs typeface="Arial" panose="020B0604020202020204" pitchFamily="34" charset="0"/>
              </a:rPr>
              <a:t> </a:t>
            </a:r>
            <a:r>
              <a:rPr lang="es-MX" sz="2000" b="1" dirty="0">
                <a:solidFill>
                  <a:schemeClr val="bg1"/>
                </a:solidFill>
                <a:latin typeface="+mj-lt"/>
                <a:cs typeface="Arial" panose="020B0604020202020204" pitchFamily="34" charset="0"/>
              </a:rPr>
              <a:t>Nacionales</a:t>
            </a:r>
          </a:p>
        </p:txBody>
      </p:sp>
      <p:pic>
        <p:nvPicPr>
          <p:cNvPr id="6" name="Imagen 5" descr="Imagen que contiene Diagrama&#10;&#10;Descripción generada automáticamente">
            <a:extLst>
              <a:ext uri="{FF2B5EF4-FFF2-40B4-BE49-F238E27FC236}">
                <a16:creationId xmlns:a16="http://schemas.microsoft.com/office/drawing/2014/main" id="{6CFEDE74-9EB4-A89A-A503-C80A7DC835A9}"/>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763074"/>
            <a:ext cx="10707757" cy="6023114"/>
          </a:xfrm>
          <a:prstGeom prst="rect">
            <a:avLst/>
          </a:prstGeom>
        </p:spPr>
      </p:pic>
      <p:sp>
        <p:nvSpPr>
          <p:cNvPr id="24" name="CuadroTexto 23">
            <a:extLst>
              <a:ext uri="{FF2B5EF4-FFF2-40B4-BE49-F238E27FC236}">
                <a16:creationId xmlns:a16="http://schemas.microsoft.com/office/drawing/2014/main" id="{C86FDEB2-B148-F5CA-EBC7-7CA3301A5910}"/>
              </a:ext>
            </a:extLst>
          </p:cNvPr>
          <p:cNvSpPr txBox="1"/>
          <p:nvPr/>
        </p:nvSpPr>
        <p:spPr>
          <a:xfrm>
            <a:off x="3141307" y="2629887"/>
            <a:ext cx="6096000" cy="1077218"/>
          </a:xfrm>
          <a:prstGeom prst="rect">
            <a:avLst/>
          </a:prstGeom>
          <a:noFill/>
        </p:spPr>
        <p:txBody>
          <a:bodyPr wrap="square">
            <a:spAutoFit/>
          </a:bodyPr>
          <a:lstStyle>
            <a:defPPr>
              <a:defRPr lang="es-MX"/>
            </a:defPPr>
            <a:lvl1pPr algn="ctr">
              <a:defRPr sz="4000" b="1"/>
            </a:lvl1pPr>
          </a:lstStyle>
          <a:p>
            <a:r>
              <a:rPr lang="es-MX" sz="3200" dirty="0"/>
              <a:t>ACTIVIDADES ESPECÍFICAS PARA LOS PROGRAMAS NACIONALES</a:t>
            </a:r>
          </a:p>
        </p:txBody>
      </p:sp>
      <p:pic>
        <p:nvPicPr>
          <p:cNvPr id="2" name="Imagen 1">
            <a:extLst>
              <a:ext uri="{FF2B5EF4-FFF2-40B4-BE49-F238E27FC236}">
                <a16:creationId xmlns:a16="http://schemas.microsoft.com/office/drawing/2014/main" id="{DCE28F87-B614-8FF5-18F6-920E86E0ED27}"/>
              </a:ext>
            </a:extLst>
          </p:cNvPr>
          <p:cNvPicPr>
            <a:picLocks noChangeAspect="1"/>
          </p:cNvPicPr>
          <p:nvPr/>
        </p:nvPicPr>
        <p:blipFill>
          <a:blip r:embed="rId3"/>
          <a:stretch>
            <a:fillRect/>
          </a:stretch>
        </p:blipFill>
        <p:spPr>
          <a:xfrm>
            <a:off x="9421535" y="348901"/>
            <a:ext cx="2341292" cy="1462150"/>
          </a:xfrm>
          <a:prstGeom prst="rect">
            <a:avLst/>
          </a:prstGeom>
        </p:spPr>
      </p:pic>
      <p:sp>
        <p:nvSpPr>
          <p:cNvPr id="3" name="object 2">
            <a:extLst>
              <a:ext uri="{FF2B5EF4-FFF2-40B4-BE49-F238E27FC236}">
                <a16:creationId xmlns:a16="http://schemas.microsoft.com/office/drawing/2014/main" id="{0ACC1770-4C01-EFDD-A78E-DA900981E3C3}"/>
              </a:ext>
            </a:extLst>
          </p:cNvPr>
          <p:cNvSpPr/>
          <p:nvPr/>
        </p:nvSpPr>
        <p:spPr>
          <a:xfrm>
            <a:off x="7598789" y="4976018"/>
            <a:ext cx="4164038" cy="1810170"/>
          </a:xfrm>
          <a:prstGeom prst="rect">
            <a:avLst/>
          </a:prstGeom>
          <a:blipFill>
            <a:blip r:embed="rId4" cstate="print"/>
            <a:stretch>
              <a:fillRect/>
            </a:stretch>
          </a:blipFill>
        </p:spPr>
        <p:txBody>
          <a:bodyPr wrap="square" lIns="0" tIns="0" rIns="0" bIns="0" rtlCol="0"/>
          <a:lstStyle/>
          <a:p>
            <a:endParaRPr lang="es-MX" dirty="0"/>
          </a:p>
        </p:txBody>
      </p:sp>
    </p:spTree>
    <p:extLst>
      <p:ext uri="{BB962C8B-B14F-4D97-AF65-F5344CB8AC3E}">
        <p14:creationId xmlns:p14="http://schemas.microsoft.com/office/powerpoint/2010/main" val="3308380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 name="Rectangle 10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4" name="Rectangle 10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Freeform: Shape 11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Rectangle 11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Imagen 1">
            <a:extLst>
              <a:ext uri="{FF2B5EF4-FFF2-40B4-BE49-F238E27FC236}">
                <a16:creationId xmlns:a16="http://schemas.microsoft.com/office/drawing/2014/main" id="{11729297-CAD3-3F6D-0976-31E7720A55A1}"/>
              </a:ext>
            </a:extLst>
          </p:cNvPr>
          <p:cNvPicPr>
            <a:picLocks noChangeAspect="1"/>
          </p:cNvPicPr>
          <p:nvPr/>
        </p:nvPicPr>
        <p:blipFill>
          <a:blip r:embed="rId2"/>
          <a:stretch>
            <a:fillRect/>
          </a:stretch>
        </p:blipFill>
        <p:spPr>
          <a:xfrm>
            <a:off x="10355649" y="5826758"/>
            <a:ext cx="1542422" cy="963251"/>
          </a:xfrm>
          <a:prstGeom prst="rect">
            <a:avLst/>
          </a:prstGeom>
        </p:spPr>
      </p:pic>
      <p:sp>
        <p:nvSpPr>
          <p:cNvPr id="13" name="CuadroTexto 12">
            <a:extLst>
              <a:ext uri="{FF2B5EF4-FFF2-40B4-BE49-F238E27FC236}">
                <a16:creationId xmlns:a16="http://schemas.microsoft.com/office/drawing/2014/main" id="{AE5D8BFA-E1A6-5E50-C62C-36F8F2607C56}"/>
              </a:ext>
            </a:extLst>
          </p:cNvPr>
          <p:cNvSpPr txBox="1"/>
          <p:nvPr/>
        </p:nvSpPr>
        <p:spPr>
          <a:xfrm>
            <a:off x="219803" y="2811153"/>
            <a:ext cx="3547076" cy="978729"/>
          </a:xfrm>
          <a:prstGeom prst="rect">
            <a:avLst/>
          </a:prstGeom>
          <a:noFill/>
        </p:spPr>
        <p:txBody>
          <a:bodyPr wrap="square">
            <a:spAutoFit/>
          </a:bodyPr>
          <a:lstStyle/>
          <a:p>
            <a:pPr algn="ctr">
              <a:lnSpc>
                <a:spcPct val="90000"/>
              </a:lnSpc>
              <a:spcBef>
                <a:spcPct val="0"/>
              </a:spcBef>
              <a:spcAft>
                <a:spcPts val="600"/>
              </a:spcAft>
            </a:pPr>
            <a:r>
              <a:rPr lang="es-MX" sz="3200" dirty="0">
                <a:solidFill>
                  <a:schemeClr val="bg1"/>
                </a:solidFill>
              </a:rPr>
              <a:t>Actividades Propuestas</a:t>
            </a:r>
            <a:endParaRPr lang="en-US" sz="3200" dirty="0">
              <a:solidFill>
                <a:schemeClr val="bg1"/>
              </a:solidFill>
            </a:endParaRPr>
          </a:p>
        </p:txBody>
      </p:sp>
      <p:sp>
        <p:nvSpPr>
          <p:cNvPr id="15" name="CuadroTexto 14">
            <a:extLst>
              <a:ext uri="{FF2B5EF4-FFF2-40B4-BE49-F238E27FC236}">
                <a16:creationId xmlns:a16="http://schemas.microsoft.com/office/drawing/2014/main" id="{9E136E38-991F-A63B-D2B1-B5E46FFF9BE8}"/>
              </a:ext>
            </a:extLst>
          </p:cNvPr>
          <p:cNvSpPr txBox="1"/>
          <p:nvPr/>
        </p:nvSpPr>
        <p:spPr>
          <a:xfrm>
            <a:off x="4568673" y="549616"/>
            <a:ext cx="7038517" cy="5909310"/>
          </a:xfrm>
          <a:prstGeom prst="rect">
            <a:avLst/>
          </a:prstGeom>
          <a:noFill/>
        </p:spPr>
        <p:txBody>
          <a:bodyPr wrap="square">
            <a:spAutoFit/>
          </a:bodyPr>
          <a:lstStyle/>
          <a:p>
            <a:pPr lvl="1" algn="just"/>
            <a:r>
              <a:rPr lang="es-MX" sz="1800" dirty="0">
                <a:effectLst/>
                <a:latin typeface="Calibri" panose="020F0502020204030204" pitchFamily="34" charset="0"/>
                <a:ea typeface="Calibri" panose="020F0502020204030204" pitchFamily="34" charset="0"/>
                <a:cs typeface="Times New Roman" panose="02020603050405020304" pitchFamily="18" charset="0"/>
              </a:rPr>
              <a:t>De la información recibida, se generaron distintos documentos:</a:t>
            </a:r>
          </a:p>
          <a:p>
            <a:pPr lvl="1" algn="just"/>
            <a:endParaRPr lang="es-MX"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Arial" panose="020B0604020202020204" pitchFamily="34" charset="0"/>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hlinkClick r:id="rId3"/>
              </a:rPr>
              <a:t>1 </a:t>
            </a:r>
            <a:r>
              <a:rPr lang="es-MX" dirty="0">
                <a:latin typeface="Calibri" panose="020F0502020204030204" pitchFamily="34" charset="0"/>
                <a:ea typeface="Calibri" panose="020F0502020204030204" pitchFamily="34" charset="0"/>
                <a:cs typeface="Times New Roman" panose="02020603050405020304" pitchFamily="18" charset="0"/>
                <a:hlinkClick r:id="rId3"/>
              </a:rPr>
              <a:t>catálogo general en Excel con todas las líneas de acción de ambos Programas Nacionales</a:t>
            </a:r>
            <a:r>
              <a:rPr lang="es-MX" dirty="0">
                <a:latin typeface="Calibri" panose="020F0502020204030204" pitchFamily="34" charset="0"/>
                <a:ea typeface="Calibri" panose="020F0502020204030204" pitchFamily="34" charset="0"/>
                <a:cs typeface="Times New Roman" panose="02020603050405020304" pitchFamily="18" charset="0"/>
              </a:rPr>
              <a:t>.</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Arial" panose="020B0604020202020204" pitchFamily="34" charset="0"/>
              <a:buChar char="•"/>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Arial" panose="020B0604020202020204" pitchFamily="34" charset="0"/>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hlinkClick r:id="rId4"/>
              </a:rPr>
              <a:t>1 base general en Excel que contiene las líneas de acción con las actividades propuestas por las comisiones y por el INAI para cada uno de los programas.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Arial" panose="020B0604020202020204" pitchFamily="34" charset="0"/>
              <a:buChar char="•"/>
            </a:pPr>
            <a:endParaRPr lang="es-MX"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Arial" panose="020B0604020202020204" pitchFamily="34" charset="0"/>
              <a:buChar char="•"/>
            </a:pPr>
            <a:r>
              <a:rPr lang="es-MX" dirty="0">
                <a:latin typeface="Calibri" panose="020F0502020204030204" pitchFamily="34" charset="0"/>
                <a:ea typeface="Calibri" panose="020F0502020204030204" pitchFamily="34" charset="0"/>
                <a:cs typeface="Times New Roman" panose="02020603050405020304" pitchFamily="18" charset="0"/>
                <a:hlinkClick r:id="rId5"/>
              </a:rPr>
              <a:t>5 bases de Excel con las líneas de acción y sus actividades propuestas en cada uno de los ejes del PROTAI.</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Arial" panose="020B0604020202020204" pitchFamily="34" charset="0"/>
              <a:buChar char="•"/>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Arial" panose="020B0604020202020204" pitchFamily="34" charset="0"/>
              <a:buChar char="•"/>
            </a:pPr>
            <a:r>
              <a:rPr lang="es-MX" dirty="0">
                <a:latin typeface="Calibri" panose="020F0502020204030204" pitchFamily="34" charset="0"/>
                <a:ea typeface="Calibri" panose="020F0502020204030204" pitchFamily="34" charset="0"/>
                <a:cs typeface="Times New Roman" panose="02020603050405020304" pitchFamily="18" charset="0"/>
                <a:hlinkClick r:id="rId6"/>
              </a:rPr>
              <a:t>9 bases de Excel con las líneas de acción y sus actividades propuestas en cada uno de los ejes del PRONADATOS.</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Arial" panose="020B0604020202020204" pitchFamily="34" charset="0"/>
              <a:buChar char="•"/>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Arial" panose="020B0604020202020204" pitchFamily="34" charset="0"/>
              <a:buChar char="•"/>
            </a:pPr>
            <a:r>
              <a:rPr lang="es-MX" dirty="0">
                <a:latin typeface="Calibri" panose="020F0502020204030204" pitchFamily="34" charset="0"/>
                <a:ea typeface="Calibri" panose="020F0502020204030204" pitchFamily="34" charset="0"/>
                <a:cs typeface="Times New Roman" panose="02020603050405020304" pitchFamily="18" charset="0"/>
                <a:hlinkClick r:id="rId7"/>
              </a:rPr>
              <a:t>20 bases generales en Excel con las actividades propuestas que remitieron las Comisiones y las Unidades Administrativas del INAI, con el objetivo de obtener más información de las actividades que se están retomando.</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Arial" panose="020B0604020202020204" pitchFamily="34" charset="0"/>
              <a:buChar char="•"/>
            </a:pPr>
            <a:endParaRPr lang="es-MX"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Arial" panose="020B0604020202020204" pitchFamily="34" charset="0"/>
              <a:buChar char="•"/>
            </a:pPr>
            <a:r>
              <a:rPr lang="es-MX" dirty="0">
                <a:latin typeface="Calibri" panose="020F0502020204030204" pitchFamily="34" charset="0"/>
                <a:ea typeface="Calibri" panose="020F0502020204030204" pitchFamily="34" charset="0"/>
                <a:cs typeface="Times New Roman" panose="02020603050405020304" pitchFamily="18" charset="0"/>
                <a:hlinkClick r:id="rId8"/>
              </a:rPr>
              <a:t>Vínculo con información general de la Capacitación</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3079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esquinas redondeadas 18">
            <a:extLst>
              <a:ext uri="{FF2B5EF4-FFF2-40B4-BE49-F238E27FC236}">
                <a16:creationId xmlns:a16="http://schemas.microsoft.com/office/drawing/2014/main" id="{BA27AF98-0CC7-0D8F-BDAF-9269882232D4}"/>
              </a:ext>
            </a:extLst>
          </p:cNvPr>
          <p:cNvSpPr/>
          <p:nvPr/>
        </p:nvSpPr>
        <p:spPr>
          <a:xfrm>
            <a:off x="9102113" y="3774631"/>
            <a:ext cx="2417006" cy="715506"/>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a:solidFill>
                  <a:schemeClr val="bg1"/>
                </a:solidFill>
                <a:latin typeface="+mj-lt"/>
                <a:cs typeface="Arial" panose="020B0604020202020204" pitchFamily="34" charset="0"/>
              </a:rPr>
              <a:t>Aprobación de los Programas</a:t>
            </a:r>
            <a:r>
              <a:rPr lang="es-MX" sz="2000" b="1" dirty="0">
                <a:solidFill>
                  <a:schemeClr val="tx1"/>
                </a:solidFill>
                <a:latin typeface="+mj-lt"/>
                <a:cs typeface="Arial" panose="020B0604020202020204" pitchFamily="34" charset="0"/>
              </a:rPr>
              <a:t> </a:t>
            </a:r>
            <a:r>
              <a:rPr lang="es-MX" sz="2000" b="1" dirty="0">
                <a:solidFill>
                  <a:schemeClr val="bg1"/>
                </a:solidFill>
                <a:latin typeface="+mj-lt"/>
                <a:cs typeface="Arial" panose="020B0604020202020204" pitchFamily="34" charset="0"/>
              </a:rPr>
              <a:t>Nacionales</a:t>
            </a:r>
          </a:p>
        </p:txBody>
      </p:sp>
      <p:pic>
        <p:nvPicPr>
          <p:cNvPr id="6" name="Imagen 5" descr="Imagen que contiene Diagrama&#10;&#10;Descripción generada automáticamente">
            <a:extLst>
              <a:ext uri="{FF2B5EF4-FFF2-40B4-BE49-F238E27FC236}">
                <a16:creationId xmlns:a16="http://schemas.microsoft.com/office/drawing/2014/main" id="{6CFEDE74-9EB4-A89A-A503-C80A7DC835A9}"/>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763074"/>
            <a:ext cx="10707757" cy="6023114"/>
          </a:xfrm>
          <a:prstGeom prst="rect">
            <a:avLst/>
          </a:prstGeom>
        </p:spPr>
      </p:pic>
      <p:sp>
        <p:nvSpPr>
          <p:cNvPr id="24" name="CuadroTexto 23">
            <a:extLst>
              <a:ext uri="{FF2B5EF4-FFF2-40B4-BE49-F238E27FC236}">
                <a16:creationId xmlns:a16="http://schemas.microsoft.com/office/drawing/2014/main" id="{C86FDEB2-B148-F5CA-EBC7-7CA3301A5910}"/>
              </a:ext>
            </a:extLst>
          </p:cNvPr>
          <p:cNvSpPr txBox="1"/>
          <p:nvPr/>
        </p:nvSpPr>
        <p:spPr>
          <a:xfrm>
            <a:off x="3234613" y="2228671"/>
            <a:ext cx="6096000" cy="1569660"/>
          </a:xfrm>
          <a:prstGeom prst="rect">
            <a:avLst/>
          </a:prstGeom>
          <a:noFill/>
        </p:spPr>
        <p:txBody>
          <a:bodyPr wrap="square">
            <a:spAutoFit/>
          </a:bodyPr>
          <a:lstStyle>
            <a:defPPr>
              <a:defRPr lang="es-MX"/>
            </a:defPPr>
            <a:lvl1pPr algn="ctr">
              <a:defRPr sz="2400" b="1">
                <a:latin typeface="+mj-lt"/>
                <a:cs typeface="Arial" panose="020B0604020202020204" pitchFamily="34" charset="0"/>
              </a:defRPr>
            </a:lvl1pPr>
          </a:lstStyle>
          <a:p>
            <a:r>
              <a:rPr lang="es-MX" sz="3200" dirty="0">
                <a:latin typeface="+mn-lt"/>
                <a:cs typeface="+mn-cs"/>
              </a:rPr>
              <a:t>IMPLEMENTACIÓN DE LOS PROGRAMAS NACIONALES</a:t>
            </a:r>
            <a:br>
              <a:rPr lang="es-MX" sz="3200" dirty="0">
                <a:latin typeface="+mn-lt"/>
                <a:cs typeface="+mn-cs"/>
              </a:rPr>
            </a:br>
            <a:r>
              <a:rPr lang="es-MX" sz="3200" dirty="0">
                <a:latin typeface="+mn-lt"/>
                <a:cs typeface="+mn-cs"/>
              </a:rPr>
              <a:t>2022-2026</a:t>
            </a:r>
          </a:p>
        </p:txBody>
      </p:sp>
      <p:sp>
        <p:nvSpPr>
          <p:cNvPr id="2" name="object 2">
            <a:extLst>
              <a:ext uri="{FF2B5EF4-FFF2-40B4-BE49-F238E27FC236}">
                <a16:creationId xmlns:a16="http://schemas.microsoft.com/office/drawing/2014/main" id="{22E11A96-5A09-FD26-1711-5E5C62589565}"/>
              </a:ext>
            </a:extLst>
          </p:cNvPr>
          <p:cNvSpPr/>
          <p:nvPr/>
        </p:nvSpPr>
        <p:spPr>
          <a:xfrm>
            <a:off x="7598789" y="4976018"/>
            <a:ext cx="4164038" cy="1810170"/>
          </a:xfrm>
          <a:prstGeom prst="rect">
            <a:avLst/>
          </a:prstGeom>
          <a:blipFill>
            <a:blip r:embed="rId3" cstate="print"/>
            <a:stretch>
              <a:fillRect/>
            </a:stretch>
          </a:blipFill>
        </p:spPr>
        <p:txBody>
          <a:bodyPr wrap="square" lIns="0" tIns="0" rIns="0" bIns="0" rtlCol="0"/>
          <a:lstStyle/>
          <a:p>
            <a:endParaRPr lang="es-MX" dirty="0"/>
          </a:p>
        </p:txBody>
      </p:sp>
      <p:pic>
        <p:nvPicPr>
          <p:cNvPr id="3" name="Imagen 2">
            <a:extLst>
              <a:ext uri="{FF2B5EF4-FFF2-40B4-BE49-F238E27FC236}">
                <a16:creationId xmlns:a16="http://schemas.microsoft.com/office/drawing/2014/main" id="{463C686B-3AE9-02C2-D23E-7DFA71D529DC}"/>
              </a:ext>
            </a:extLst>
          </p:cNvPr>
          <p:cNvPicPr>
            <a:picLocks noChangeAspect="1"/>
          </p:cNvPicPr>
          <p:nvPr/>
        </p:nvPicPr>
        <p:blipFill>
          <a:blip r:embed="rId4"/>
          <a:stretch>
            <a:fillRect/>
          </a:stretch>
        </p:blipFill>
        <p:spPr>
          <a:xfrm>
            <a:off x="9421535" y="348901"/>
            <a:ext cx="2341292" cy="1462150"/>
          </a:xfrm>
          <a:prstGeom prst="rect">
            <a:avLst/>
          </a:prstGeom>
        </p:spPr>
      </p:pic>
    </p:spTree>
    <p:extLst>
      <p:ext uri="{BB962C8B-B14F-4D97-AF65-F5344CB8AC3E}">
        <p14:creationId xmlns:p14="http://schemas.microsoft.com/office/powerpoint/2010/main" val="1229258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 name="Rectangle 10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4" name="Rectangle 10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Freeform: Shape 11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Rectangle 11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Imagen 1">
            <a:extLst>
              <a:ext uri="{FF2B5EF4-FFF2-40B4-BE49-F238E27FC236}">
                <a16:creationId xmlns:a16="http://schemas.microsoft.com/office/drawing/2014/main" id="{11729297-CAD3-3F6D-0976-31E7720A55A1}"/>
              </a:ext>
            </a:extLst>
          </p:cNvPr>
          <p:cNvPicPr>
            <a:picLocks noChangeAspect="1"/>
          </p:cNvPicPr>
          <p:nvPr/>
        </p:nvPicPr>
        <p:blipFill>
          <a:blip r:embed="rId2"/>
          <a:stretch>
            <a:fillRect/>
          </a:stretch>
        </p:blipFill>
        <p:spPr>
          <a:xfrm>
            <a:off x="7316721" y="5881756"/>
            <a:ext cx="1542422" cy="963251"/>
          </a:xfrm>
          <a:prstGeom prst="rect">
            <a:avLst/>
          </a:prstGeom>
        </p:spPr>
      </p:pic>
      <p:sp>
        <p:nvSpPr>
          <p:cNvPr id="13" name="CuadroTexto 12">
            <a:extLst>
              <a:ext uri="{FF2B5EF4-FFF2-40B4-BE49-F238E27FC236}">
                <a16:creationId xmlns:a16="http://schemas.microsoft.com/office/drawing/2014/main" id="{AE5D8BFA-E1A6-5E50-C62C-36F8F2607C56}"/>
              </a:ext>
            </a:extLst>
          </p:cNvPr>
          <p:cNvSpPr txBox="1"/>
          <p:nvPr/>
        </p:nvSpPr>
        <p:spPr>
          <a:xfrm>
            <a:off x="219803" y="2141315"/>
            <a:ext cx="3547076" cy="1569660"/>
          </a:xfrm>
          <a:prstGeom prst="rect">
            <a:avLst/>
          </a:prstGeom>
          <a:noFill/>
        </p:spPr>
        <p:txBody>
          <a:bodyPr wrap="square">
            <a:spAutoFit/>
          </a:bodyPr>
          <a:lstStyle/>
          <a:p>
            <a:pPr algn="ctr"/>
            <a:r>
              <a:rPr lang="es-MX" sz="3200" dirty="0">
                <a:solidFill>
                  <a:schemeClr val="bg1"/>
                </a:solidFill>
              </a:rPr>
              <a:t>Planeación:</a:t>
            </a:r>
            <a:br>
              <a:rPr lang="es-MX" sz="3200" dirty="0">
                <a:solidFill>
                  <a:schemeClr val="bg1"/>
                </a:solidFill>
              </a:rPr>
            </a:br>
            <a:r>
              <a:rPr lang="es-MX" sz="3200" dirty="0">
                <a:solidFill>
                  <a:schemeClr val="bg1"/>
                </a:solidFill>
              </a:rPr>
              <a:t>Ruta de</a:t>
            </a:r>
            <a:br>
              <a:rPr lang="es-MX" sz="3200" dirty="0">
                <a:solidFill>
                  <a:schemeClr val="bg1"/>
                </a:solidFill>
              </a:rPr>
            </a:br>
            <a:r>
              <a:rPr lang="es-MX" sz="3200" dirty="0">
                <a:solidFill>
                  <a:schemeClr val="bg1"/>
                </a:solidFill>
              </a:rPr>
              <a:t>Implementación</a:t>
            </a:r>
          </a:p>
        </p:txBody>
      </p:sp>
      <p:sp>
        <p:nvSpPr>
          <p:cNvPr id="14" name="CuadroTexto 13">
            <a:extLst>
              <a:ext uri="{FF2B5EF4-FFF2-40B4-BE49-F238E27FC236}">
                <a16:creationId xmlns:a16="http://schemas.microsoft.com/office/drawing/2014/main" id="{D1380D4D-87D2-BA7D-11D1-A9DFA71DE81F}"/>
              </a:ext>
            </a:extLst>
          </p:cNvPr>
          <p:cNvSpPr txBox="1"/>
          <p:nvPr/>
        </p:nvSpPr>
        <p:spPr>
          <a:xfrm>
            <a:off x="4257629" y="511388"/>
            <a:ext cx="7714568" cy="5663089"/>
          </a:xfrm>
          <a:prstGeom prst="rect">
            <a:avLst/>
          </a:prstGeom>
          <a:noFill/>
        </p:spPr>
        <p:txBody>
          <a:bodyPr wrap="square">
            <a:spAutoFit/>
          </a:bodyPr>
          <a:lstStyle/>
          <a:p>
            <a:pPr marL="0" indent="0" algn="just">
              <a:buNone/>
            </a:pPr>
            <a:r>
              <a:rPr lang="es-MX" sz="2000" dirty="0"/>
              <a:t>Con base en lo establecido en los Lineamientos Generales para la Elaboración, Ejecución y Evaluación, en sus numerales trigésimo primero, trigésimo segundo y trigésimo tercero (PROTAI), y trigésimo cuarto y trigésimo sexto (PRONADATOS):</a:t>
            </a:r>
          </a:p>
          <a:p>
            <a:pPr marL="0" indent="0" algn="just">
              <a:buNone/>
            </a:pPr>
            <a:endParaRPr lang="es-MX" sz="2000" dirty="0"/>
          </a:p>
          <a:p>
            <a:pPr marL="174625" indent="-174625" algn="just">
              <a:buFont typeface="Arial" panose="020B0604020202020204" pitchFamily="34" charset="0"/>
              <a:buChar char="•"/>
            </a:pPr>
            <a:r>
              <a:rPr lang="es-MX" sz="2000" b="1" dirty="0"/>
              <a:t>La Ruta de la Implementación </a:t>
            </a:r>
            <a:r>
              <a:rPr lang="es-MX" sz="2000" dirty="0"/>
              <a:t>será el principal </a:t>
            </a:r>
            <a:r>
              <a:rPr lang="es-MX" sz="2000" b="1" dirty="0"/>
              <a:t>instrumento de planeación</a:t>
            </a:r>
            <a:r>
              <a:rPr lang="es-MX" sz="2000" dirty="0"/>
              <a:t>, donde se mencionen las actividades a realizar en el marco de los Programas Nacionales del SNT, que en su caso, determine cada integrante en cada ejercicio anual.</a:t>
            </a:r>
          </a:p>
          <a:p>
            <a:pPr marL="0" indent="0">
              <a:buNone/>
            </a:pPr>
            <a:endParaRPr lang="es-MX" sz="2200" b="1" dirty="0"/>
          </a:p>
          <a:p>
            <a:pPr marL="0" indent="0">
              <a:buNone/>
            </a:pPr>
            <a:r>
              <a:rPr lang="es-MX" sz="2000" b="1" dirty="0"/>
              <a:t>Objetivos</a:t>
            </a:r>
          </a:p>
          <a:p>
            <a:pPr algn="just">
              <a:buFont typeface="Arial" panose="020B0604020202020204" pitchFamily="34" charset="0"/>
              <a:buChar char="•"/>
            </a:pPr>
            <a:endParaRPr lang="es-MX" sz="2000" b="1" dirty="0"/>
          </a:p>
          <a:p>
            <a:pPr algn="just">
              <a:buFont typeface="Arial" panose="020B0604020202020204" pitchFamily="34" charset="0"/>
              <a:buChar char="•"/>
            </a:pPr>
            <a:r>
              <a:rPr lang="es-MX" sz="2000" dirty="0"/>
              <a:t>Identificar las acciones a las que se compromete la institución, organizado en </a:t>
            </a:r>
            <a:r>
              <a:rPr lang="es-MX" sz="2000" b="1" dirty="0"/>
              <a:t>dos semestres</a:t>
            </a:r>
            <a:r>
              <a:rPr lang="es-MX" sz="2000" dirty="0"/>
              <a:t>, como ejecutora de los Programas Nacionales.</a:t>
            </a:r>
          </a:p>
          <a:p>
            <a:pPr algn="just">
              <a:buFont typeface="Arial" panose="020B0604020202020204" pitchFamily="34" charset="0"/>
              <a:buChar char="•"/>
            </a:pPr>
            <a:endParaRPr lang="es-MX" sz="2000" dirty="0"/>
          </a:p>
          <a:p>
            <a:pPr algn="just">
              <a:buFont typeface="Arial" panose="020B0604020202020204" pitchFamily="34" charset="0"/>
              <a:buChar char="•"/>
            </a:pPr>
            <a:r>
              <a:rPr lang="es-MX" sz="2000" dirty="0"/>
              <a:t>Informar a la Secretaría Ejecutiva del SNT sobre las acciones que serán materia de seguimiento de los Programas Nacionales.</a:t>
            </a:r>
          </a:p>
        </p:txBody>
      </p:sp>
    </p:spTree>
    <p:extLst>
      <p:ext uri="{BB962C8B-B14F-4D97-AF65-F5344CB8AC3E}">
        <p14:creationId xmlns:p14="http://schemas.microsoft.com/office/powerpoint/2010/main" val="639207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 name="Rectangle 10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4" name="Rectangle 10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Freeform: Shape 11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Rectangle 11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11729297-CAD3-3F6D-0976-31E7720A55A1}"/>
              </a:ext>
            </a:extLst>
          </p:cNvPr>
          <p:cNvPicPr>
            <a:picLocks noChangeAspect="1"/>
          </p:cNvPicPr>
          <p:nvPr/>
        </p:nvPicPr>
        <p:blipFill>
          <a:blip r:embed="rId2"/>
          <a:stretch>
            <a:fillRect/>
          </a:stretch>
        </p:blipFill>
        <p:spPr>
          <a:xfrm>
            <a:off x="7316721" y="5881756"/>
            <a:ext cx="1542422" cy="963251"/>
          </a:xfrm>
          <a:prstGeom prst="rect">
            <a:avLst/>
          </a:prstGeom>
        </p:spPr>
      </p:pic>
      <p:sp>
        <p:nvSpPr>
          <p:cNvPr id="13" name="CuadroTexto 12">
            <a:extLst>
              <a:ext uri="{FF2B5EF4-FFF2-40B4-BE49-F238E27FC236}">
                <a16:creationId xmlns:a16="http://schemas.microsoft.com/office/drawing/2014/main" id="{AE5D8BFA-E1A6-5E50-C62C-36F8F2607C56}"/>
              </a:ext>
            </a:extLst>
          </p:cNvPr>
          <p:cNvSpPr txBox="1"/>
          <p:nvPr/>
        </p:nvSpPr>
        <p:spPr>
          <a:xfrm>
            <a:off x="308472" y="2073729"/>
            <a:ext cx="3547076" cy="584775"/>
          </a:xfrm>
          <a:prstGeom prst="rect">
            <a:avLst/>
          </a:prstGeom>
          <a:noFill/>
        </p:spPr>
        <p:txBody>
          <a:bodyPr wrap="square">
            <a:spAutoFit/>
          </a:bodyPr>
          <a:lstStyle/>
          <a:p>
            <a:pPr algn="ctr"/>
            <a:r>
              <a:rPr lang="es-MX" sz="3200" dirty="0">
                <a:solidFill>
                  <a:schemeClr val="bg1"/>
                </a:solidFill>
              </a:rPr>
              <a:t>Seguimiento</a:t>
            </a:r>
          </a:p>
        </p:txBody>
      </p:sp>
      <p:sp>
        <p:nvSpPr>
          <p:cNvPr id="15" name="Título 1">
            <a:extLst>
              <a:ext uri="{FF2B5EF4-FFF2-40B4-BE49-F238E27FC236}">
                <a16:creationId xmlns:a16="http://schemas.microsoft.com/office/drawing/2014/main" id="{FA9124C3-3909-2C27-447F-92BB8E66892D}"/>
              </a:ext>
            </a:extLst>
          </p:cNvPr>
          <p:cNvSpPr txBox="1">
            <a:spLocks/>
          </p:cNvSpPr>
          <p:nvPr/>
        </p:nvSpPr>
        <p:spPr>
          <a:xfrm>
            <a:off x="4905054" y="511388"/>
            <a:ext cx="6560115" cy="913283"/>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MX" sz="2200" b="1" dirty="0">
              <a:solidFill>
                <a:srgbClr val="354366"/>
              </a:solidFill>
              <a:latin typeface="+mn-lt"/>
            </a:endParaRPr>
          </a:p>
        </p:txBody>
      </p:sp>
      <p:sp>
        <p:nvSpPr>
          <p:cNvPr id="14" name="CuadroTexto 13">
            <a:extLst>
              <a:ext uri="{FF2B5EF4-FFF2-40B4-BE49-F238E27FC236}">
                <a16:creationId xmlns:a16="http://schemas.microsoft.com/office/drawing/2014/main" id="{7358006B-0EBD-F264-EBD0-DCE4CC9DF4BD}"/>
              </a:ext>
            </a:extLst>
          </p:cNvPr>
          <p:cNvSpPr txBox="1"/>
          <p:nvPr/>
        </p:nvSpPr>
        <p:spPr>
          <a:xfrm>
            <a:off x="4629292" y="396929"/>
            <a:ext cx="7239742" cy="5324535"/>
          </a:xfrm>
          <a:prstGeom prst="rect">
            <a:avLst/>
          </a:prstGeom>
          <a:noFill/>
        </p:spPr>
        <p:txBody>
          <a:bodyPr wrap="square">
            <a:spAutoFit/>
          </a:bodyPr>
          <a:lstStyle/>
          <a:p>
            <a:pPr marL="0" indent="0" algn="just">
              <a:buNone/>
            </a:pPr>
            <a:r>
              <a:rPr lang="es-MX" sz="2000" dirty="0"/>
              <a:t>Con base en lo establecido en los Lineamientos Generales para la Elaboración, Ejecución y Evaluación, en sus numerales trigésimo cuarto y trigésimo quinto (PROTAI), y trigésimo octavo y  cuadragésimo (PRONADATOS):</a:t>
            </a:r>
          </a:p>
          <a:p>
            <a:pPr marL="0" indent="0" algn="just">
              <a:buNone/>
            </a:pPr>
            <a:endParaRPr lang="es-MX" sz="2000" dirty="0"/>
          </a:p>
          <a:p>
            <a:pPr marL="174625" indent="-174625" algn="just">
              <a:buFont typeface="Arial" panose="020B0604020202020204" pitchFamily="34" charset="0"/>
              <a:buChar char="•"/>
            </a:pPr>
            <a:r>
              <a:rPr lang="es-MX" sz="2000" dirty="0"/>
              <a:t>Se contará con un </a:t>
            </a:r>
            <a:r>
              <a:rPr lang="es-MX" sz="2000" b="1" dirty="0"/>
              <a:t>proceso homogéneo de seguimiento </a:t>
            </a:r>
            <a:r>
              <a:rPr lang="es-MX" sz="2000" dirty="0"/>
              <a:t>con información oportuna y veraz para la descripción adecuada del desarrollo de las actividades</a:t>
            </a:r>
            <a:r>
              <a:rPr lang="es-MX" sz="2200" dirty="0"/>
              <a:t>. </a:t>
            </a:r>
            <a:r>
              <a:rPr lang="es-MX" sz="2000" b="1" dirty="0"/>
              <a:t>Generado a partir de la información generada en las Rutas de Implementación</a:t>
            </a:r>
          </a:p>
          <a:p>
            <a:endParaRPr lang="es-MX" sz="2000" dirty="0"/>
          </a:p>
          <a:p>
            <a:pPr marL="174625" indent="-174625">
              <a:buFont typeface="Arial" panose="020B0604020202020204" pitchFamily="34" charset="0"/>
              <a:buChar char="•"/>
            </a:pPr>
            <a:r>
              <a:rPr lang="es-MX" sz="2000" dirty="0"/>
              <a:t>Sirve para recopilar información, no para verificarla</a:t>
            </a:r>
          </a:p>
          <a:p>
            <a:pPr marL="174625" indent="-174625"/>
            <a:endParaRPr lang="es-MX" sz="2000" dirty="0"/>
          </a:p>
          <a:p>
            <a:pPr marL="174625" indent="-174625">
              <a:buFont typeface="Arial" panose="020B0604020202020204" pitchFamily="34" charset="0"/>
              <a:buChar char="•"/>
            </a:pPr>
            <a:r>
              <a:rPr lang="es-MX" sz="2000" dirty="0"/>
              <a:t>Requiere que el Enlace conozca: </a:t>
            </a:r>
          </a:p>
          <a:p>
            <a:pPr marL="457189" indent="-457189">
              <a:buFont typeface="Arial" panose="020B0604020202020204" pitchFamily="34" charset="0"/>
              <a:buChar char="•"/>
            </a:pPr>
            <a:endParaRPr lang="es-MX" sz="2000" dirty="0"/>
          </a:p>
          <a:p>
            <a:pPr marL="1079500" lvl="2" indent="-360363">
              <a:buAutoNum type="arabicParenR"/>
            </a:pPr>
            <a:r>
              <a:rPr lang="es-MX" sz="2000" dirty="0"/>
              <a:t>Actividades comprometidas</a:t>
            </a:r>
          </a:p>
          <a:p>
            <a:pPr marL="1079500" lvl="2" indent="-360363">
              <a:buAutoNum type="arabicParenR"/>
            </a:pPr>
            <a:r>
              <a:rPr lang="es-MX" sz="2000" dirty="0"/>
              <a:t>Estatus de las actividades y su procedimiento</a:t>
            </a:r>
          </a:p>
          <a:p>
            <a:pPr marL="1079500" lvl="2" indent="-360363">
              <a:buAutoNum type="arabicParenR"/>
            </a:pPr>
            <a:r>
              <a:rPr lang="es-MX" sz="2000" dirty="0"/>
              <a:t>Fortalezas, debilidades y necesidades</a:t>
            </a:r>
          </a:p>
        </p:txBody>
      </p:sp>
    </p:spTree>
    <p:extLst>
      <p:ext uri="{BB962C8B-B14F-4D97-AF65-F5344CB8AC3E}">
        <p14:creationId xmlns:p14="http://schemas.microsoft.com/office/powerpoint/2010/main" val="1501825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 name="Rectangle 10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4" name="Rectangle 10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Freeform: Shape 11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Rectangle 11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11729297-CAD3-3F6D-0976-31E7720A55A1}"/>
              </a:ext>
            </a:extLst>
          </p:cNvPr>
          <p:cNvPicPr>
            <a:picLocks noChangeAspect="1"/>
          </p:cNvPicPr>
          <p:nvPr/>
        </p:nvPicPr>
        <p:blipFill>
          <a:blip r:embed="rId2"/>
          <a:stretch>
            <a:fillRect/>
          </a:stretch>
        </p:blipFill>
        <p:spPr>
          <a:xfrm>
            <a:off x="7316721" y="5881756"/>
            <a:ext cx="1542422" cy="963251"/>
          </a:xfrm>
          <a:prstGeom prst="rect">
            <a:avLst/>
          </a:prstGeom>
        </p:spPr>
      </p:pic>
      <p:sp>
        <p:nvSpPr>
          <p:cNvPr id="13" name="CuadroTexto 12">
            <a:extLst>
              <a:ext uri="{FF2B5EF4-FFF2-40B4-BE49-F238E27FC236}">
                <a16:creationId xmlns:a16="http://schemas.microsoft.com/office/drawing/2014/main" id="{AE5D8BFA-E1A6-5E50-C62C-36F8F2607C56}"/>
              </a:ext>
            </a:extLst>
          </p:cNvPr>
          <p:cNvSpPr txBox="1"/>
          <p:nvPr/>
        </p:nvSpPr>
        <p:spPr>
          <a:xfrm>
            <a:off x="219803" y="2209596"/>
            <a:ext cx="3547076" cy="584775"/>
          </a:xfrm>
          <a:prstGeom prst="rect">
            <a:avLst/>
          </a:prstGeom>
          <a:noFill/>
        </p:spPr>
        <p:txBody>
          <a:bodyPr wrap="square">
            <a:spAutoFit/>
          </a:bodyPr>
          <a:lstStyle/>
          <a:p>
            <a:pPr algn="ctr"/>
            <a:r>
              <a:rPr lang="es-MX" sz="3200" dirty="0">
                <a:solidFill>
                  <a:schemeClr val="bg1"/>
                </a:solidFill>
              </a:rPr>
              <a:t>Flexibilidad</a:t>
            </a:r>
          </a:p>
        </p:txBody>
      </p:sp>
      <p:sp>
        <p:nvSpPr>
          <p:cNvPr id="15" name="Título 1">
            <a:extLst>
              <a:ext uri="{FF2B5EF4-FFF2-40B4-BE49-F238E27FC236}">
                <a16:creationId xmlns:a16="http://schemas.microsoft.com/office/drawing/2014/main" id="{FA9124C3-3909-2C27-447F-92BB8E66892D}"/>
              </a:ext>
            </a:extLst>
          </p:cNvPr>
          <p:cNvSpPr txBox="1">
            <a:spLocks/>
          </p:cNvSpPr>
          <p:nvPr/>
        </p:nvSpPr>
        <p:spPr>
          <a:xfrm>
            <a:off x="4905054" y="511388"/>
            <a:ext cx="6560115" cy="913283"/>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200" b="1" dirty="0">
                <a:latin typeface="+mn-lt"/>
              </a:rPr>
              <a:t>Altas, Bajas y Cambios (ABC)</a:t>
            </a:r>
          </a:p>
        </p:txBody>
      </p:sp>
      <p:sp>
        <p:nvSpPr>
          <p:cNvPr id="14" name="CuadroTexto 13">
            <a:extLst>
              <a:ext uri="{FF2B5EF4-FFF2-40B4-BE49-F238E27FC236}">
                <a16:creationId xmlns:a16="http://schemas.microsoft.com/office/drawing/2014/main" id="{B89F39DF-0C03-4ED8-CF83-A25F6697EED2}"/>
              </a:ext>
            </a:extLst>
          </p:cNvPr>
          <p:cNvSpPr txBox="1"/>
          <p:nvPr/>
        </p:nvSpPr>
        <p:spPr>
          <a:xfrm>
            <a:off x="5041907" y="1833011"/>
            <a:ext cx="6423262" cy="3477875"/>
          </a:xfrm>
          <a:prstGeom prst="rect">
            <a:avLst/>
          </a:prstGeom>
          <a:noFill/>
        </p:spPr>
        <p:txBody>
          <a:bodyPr wrap="square">
            <a:spAutoFit/>
          </a:bodyPr>
          <a:lstStyle/>
          <a:p>
            <a:pPr marL="0" indent="0" algn="just">
              <a:buNone/>
            </a:pPr>
            <a:r>
              <a:rPr lang="es-MX" sz="2200" b="1" dirty="0"/>
              <a:t>Objetivo</a:t>
            </a:r>
          </a:p>
          <a:p>
            <a:pPr marL="0" indent="0" algn="just">
              <a:buNone/>
            </a:pPr>
            <a:endParaRPr lang="es-MX" sz="2200" b="1" dirty="0"/>
          </a:p>
          <a:p>
            <a:pPr marL="0" indent="0" algn="just">
              <a:buNone/>
            </a:pPr>
            <a:r>
              <a:rPr lang="es-MX" sz="2200" dirty="0"/>
              <a:t>Sensibilizar a los enlaces de los Programas Nacionales (PROTAI y PRONADATOS) sobre la correcta utilización y beneficios del </a:t>
            </a:r>
            <a:r>
              <a:rPr lang="es-MX" sz="2200" b="1" dirty="0"/>
              <a:t>Proceso de Altas, Bajas y Cambios</a:t>
            </a:r>
            <a:r>
              <a:rPr lang="es-MX" sz="2200" dirty="0"/>
              <a:t>, desarrollado con la finalidad de homologar el proceso de ajustes e identificación de modificaciones en la Ruta de Implementación; procurando la existencia de condiciones y recursos óptimos necesarios en el desarrollo de las políticas públicas.</a:t>
            </a:r>
          </a:p>
        </p:txBody>
      </p:sp>
    </p:spTree>
    <p:extLst>
      <p:ext uri="{BB962C8B-B14F-4D97-AF65-F5344CB8AC3E}">
        <p14:creationId xmlns:p14="http://schemas.microsoft.com/office/powerpoint/2010/main" val="3079195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 name="Rectangle 10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4" name="Rectangle 10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Freeform: Shape 11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Rectangle 11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Imagen 1">
            <a:extLst>
              <a:ext uri="{FF2B5EF4-FFF2-40B4-BE49-F238E27FC236}">
                <a16:creationId xmlns:a16="http://schemas.microsoft.com/office/drawing/2014/main" id="{11729297-CAD3-3F6D-0976-31E7720A55A1}"/>
              </a:ext>
            </a:extLst>
          </p:cNvPr>
          <p:cNvPicPr>
            <a:picLocks noChangeAspect="1"/>
          </p:cNvPicPr>
          <p:nvPr/>
        </p:nvPicPr>
        <p:blipFill>
          <a:blip r:embed="rId2"/>
          <a:stretch>
            <a:fillRect/>
          </a:stretch>
        </p:blipFill>
        <p:spPr>
          <a:xfrm>
            <a:off x="7316721" y="5881756"/>
            <a:ext cx="1542422" cy="963251"/>
          </a:xfrm>
          <a:prstGeom prst="rect">
            <a:avLst/>
          </a:prstGeom>
        </p:spPr>
      </p:pic>
      <p:sp>
        <p:nvSpPr>
          <p:cNvPr id="13" name="CuadroTexto 12">
            <a:extLst>
              <a:ext uri="{FF2B5EF4-FFF2-40B4-BE49-F238E27FC236}">
                <a16:creationId xmlns:a16="http://schemas.microsoft.com/office/drawing/2014/main" id="{AE5D8BFA-E1A6-5E50-C62C-36F8F2607C56}"/>
              </a:ext>
            </a:extLst>
          </p:cNvPr>
          <p:cNvSpPr txBox="1"/>
          <p:nvPr/>
        </p:nvSpPr>
        <p:spPr>
          <a:xfrm>
            <a:off x="439837" y="2241985"/>
            <a:ext cx="3547076" cy="2062103"/>
          </a:xfrm>
          <a:prstGeom prst="rect">
            <a:avLst/>
          </a:prstGeom>
          <a:noFill/>
        </p:spPr>
        <p:txBody>
          <a:bodyPr wrap="square">
            <a:spAutoFit/>
          </a:bodyPr>
          <a:lstStyle/>
          <a:p>
            <a:pPr algn="ctr"/>
            <a:r>
              <a:rPr lang="es-MX" sz="3200" dirty="0">
                <a:solidFill>
                  <a:schemeClr val="bg1"/>
                </a:solidFill>
              </a:rPr>
              <a:t>Los Programas Nacionales del Sistema Nacional de Transparencia</a:t>
            </a:r>
          </a:p>
        </p:txBody>
      </p:sp>
      <p:sp>
        <p:nvSpPr>
          <p:cNvPr id="15" name="CuadroTexto 14">
            <a:extLst>
              <a:ext uri="{FF2B5EF4-FFF2-40B4-BE49-F238E27FC236}">
                <a16:creationId xmlns:a16="http://schemas.microsoft.com/office/drawing/2014/main" id="{9E136E38-991F-A63B-D2B1-B5E46FFF9BE8}"/>
              </a:ext>
            </a:extLst>
          </p:cNvPr>
          <p:cNvSpPr txBox="1"/>
          <p:nvPr/>
        </p:nvSpPr>
        <p:spPr>
          <a:xfrm>
            <a:off x="4797621" y="1209825"/>
            <a:ext cx="7038517" cy="4101379"/>
          </a:xfrm>
          <a:prstGeom prst="rect">
            <a:avLst/>
          </a:prstGeom>
          <a:noFill/>
        </p:spPr>
        <p:txBody>
          <a:bodyPr wrap="square">
            <a:spAutoFit/>
          </a:bodyPr>
          <a:lstStyle/>
          <a:p>
            <a:pPr algn="just">
              <a:lnSpc>
                <a:spcPct val="115000"/>
              </a:lnSpc>
              <a:spcAft>
                <a:spcPts val="800"/>
              </a:spcAft>
            </a:pPr>
            <a:r>
              <a:rPr lang="es-MX" dirty="0"/>
              <a:t>Los Programas PROTAI y PRONADATOS, son los principales instrumentos de política pública derivados de las Leyes Generales de las respectivas materias, y es el SNT  el encargado de coordinar las acciones relativas a estas políticas públicas (art 29 de la LGTAIP y artículo 10 de la LGPDPPSO). Estos programas fueron aprobados por el Consejo Nacional del SNT para ser ejecutados por sus instituciones integrantes, tal como lo mencionan los lineamientos de cada Programa Nacional. </a:t>
            </a:r>
          </a:p>
          <a:p>
            <a:pPr algn="just">
              <a:lnSpc>
                <a:spcPct val="115000"/>
              </a:lnSpc>
              <a:spcAft>
                <a:spcPts val="800"/>
              </a:spcAft>
            </a:pPr>
            <a:endParaRPr lang="es-MX" dirty="0"/>
          </a:p>
          <a:p>
            <a:pPr algn="just">
              <a:lnSpc>
                <a:spcPct val="115000"/>
              </a:lnSpc>
              <a:spcAft>
                <a:spcPts val="800"/>
              </a:spcAft>
            </a:pPr>
            <a:r>
              <a:rPr lang="es-MX" dirty="0"/>
              <a:t>De igual manera, estos lineamientos establecen los procesos que deben realizarse para su puesta en marcha, los cuales son el diseño, aprobación, ejecución, seguimiento y evaluación de cada programa por parte de los integrantes del SNT.</a:t>
            </a:r>
          </a:p>
        </p:txBody>
      </p:sp>
    </p:spTree>
    <p:extLst>
      <p:ext uri="{BB962C8B-B14F-4D97-AF65-F5344CB8AC3E}">
        <p14:creationId xmlns:p14="http://schemas.microsoft.com/office/powerpoint/2010/main" val="293737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 name="Rectangle 10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4" name="Rectangle 10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Freeform: Shape 11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Rectangle 11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11729297-CAD3-3F6D-0976-31E7720A55A1}"/>
              </a:ext>
            </a:extLst>
          </p:cNvPr>
          <p:cNvPicPr>
            <a:picLocks noChangeAspect="1"/>
          </p:cNvPicPr>
          <p:nvPr/>
        </p:nvPicPr>
        <p:blipFill>
          <a:blip r:embed="rId2"/>
          <a:stretch>
            <a:fillRect/>
          </a:stretch>
        </p:blipFill>
        <p:spPr>
          <a:xfrm>
            <a:off x="7316721" y="5881756"/>
            <a:ext cx="1542422" cy="963251"/>
          </a:xfrm>
          <a:prstGeom prst="rect">
            <a:avLst/>
          </a:prstGeom>
        </p:spPr>
      </p:pic>
      <p:sp>
        <p:nvSpPr>
          <p:cNvPr id="13" name="CuadroTexto 12">
            <a:extLst>
              <a:ext uri="{FF2B5EF4-FFF2-40B4-BE49-F238E27FC236}">
                <a16:creationId xmlns:a16="http://schemas.microsoft.com/office/drawing/2014/main" id="{AE5D8BFA-E1A6-5E50-C62C-36F8F2607C56}"/>
              </a:ext>
            </a:extLst>
          </p:cNvPr>
          <p:cNvSpPr txBox="1"/>
          <p:nvPr/>
        </p:nvSpPr>
        <p:spPr>
          <a:xfrm>
            <a:off x="219803" y="2209596"/>
            <a:ext cx="3547076" cy="1077218"/>
          </a:xfrm>
          <a:prstGeom prst="rect">
            <a:avLst/>
          </a:prstGeom>
          <a:noFill/>
        </p:spPr>
        <p:txBody>
          <a:bodyPr wrap="square">
            <a:spAutoFit/>
          </a:bodyPr>
          <a:lstStyle/>
          <a:p>
            <a:pPr algn="ctr"/>
            <a:r>
              <a:rPr lang="es-MX" sz="3200" dirty="0">
                <a:solidFill>
                  <a:schemeClr val="bg1"/>
                </a:solidFill>
              </a:rPr>
              <a:t>Elementos de Ruta de Implementación</a:t>
            </a:r>
          </a:p>
        </p:txBody>
      </p:sp>
      <p:graphicFrame>
        <p:nvGraphicFramePr>
          <p:cNvPr id="3" name="Tabla 2">
            <a:extLst>
              <a:ext uri="{FF2B5EF4-FFF2-40B4-BE49-F238E27FC236}">
                <a16:creationId xmlns:a16="http://schemas.microsoft.com/office/drawing/2014/main" id="{D610E70D-D703-8B34-D4B5-D52212999F53}"/>
              </a:ext>
            </a:extLst>
          </p:cNvPr>
          <p:cNvGraphicFramePr>
            <a:graphicFrameLocks noGrp="1"/>
          </p:cNvGraphicFramePr>
          <p:nvPr>
            <p:extLst>
              <p:ext uri="{D42A27DB-BD31-4B8C-83A1-F6EECF244321}">
                <p14:modId xmlns:p14="http://schemas.microsoft.com/office/powerpoint/2010/main" val="2458106841"/>
              </p:ext>
            </p:extLst>
          </p:nvPr>
        </p:nvGraphicFramePr>
        <p:xfrm>
          <a:off x="5265030" y="511388"/>
          <a:ext cx="5581161" cy="5357371"/>
        </p:xfrm>
        <a:graphic>
          <a:graphicData uri="http://schemas.openxmlformats.org/drawingml/2006/table">
            <a:tbl>
              <a:tblPr/>
              <a:tblGrid>
                <a:gridCol w="1028786">
                  <a:extLst>
                    <a:ext uri="{9D8B030D-6E8A-4147-A177-3AD203B41FA5}">
                      <a16:colId xmlns:a16="http://schemas.microsoft.com/office/drawing/2014/main" val="3108179278"/>
                    </a:ext>
                  </a:extLst>
                </a:gridCol>
                <a:gridCol w="4552375">
                  <a:extLst>
                    <a:ext uri="{9D8B030D-6E8A-4147-A177-3AD203B41FA5}">
                      <a16:colId xmlns:a16="http://schemas.microsoft.com/office/drawing/2014/main" val="4222627080"/>
                    </a:ext>
                  </a:extLst>
                </a:gridCol>
              </a:tblGrid>
              <a:tr h="192109">
                <a:tc>
                  <a:txBody>
                    <a:bodyPr/>
                    <a:lstStyle/>
                    <a:p>
                      <a:pPr algn="l" fontAlgn="ctr"/>
                      <a:r>
                        <a:rPr lang="es-MX" sz="900" b="1" i="0" u="none" strike="noStrike">
                          <a:solidFill>
                            <a:srgbClr val="FFFFFF"/>
                          </a:solidFill>
                          <a:effectLst/>
                          <a:latin typeface="Calibri" panose="020F0502020204030204" pitchFamily="34" charset="0"/>
                        </a:rPr>
                        <a:t>Eje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l" fontAlgn="ctr"/>
                      <a:r>
                        <a:rPr lang="es-MX" sz="900" b="0" i="0" u="none" strike="noStrike">
                          <a:solidFill>
                            <a:srgbClr val="000000"/>
                          </a:solidFill>
                          <a:effectLst/>
                          <a:latin typeface="Calibri" panose="020F0502020204030204" pitchFamily="34" charset="0"/>
                        </a:rPr>
                        <a:t>Eje temático o transversal al que pertenece la línea de acción analizada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31544290"/>
                  </a:ext>
                </a:extLst>
              </a:tr>
              <a:tr h="192109">
                <a:tc>
                  <a:txBody>
                    <a:bodyPr/>
                    <a:lstStyle/>
                    <a:p>
                      <a:pPr algn="l" fontAlgn="ctr"/>
                      <a:r>
                        <a:rPr lang="es-MX" sz="900" b="1" i="0" u="none" strike="noStrike">
                          <a:solidFill>
                            <a:srgbClr val="FFFFFF"/>
                          </a:solidFill>
                          <a:effectLst/>
                          <a:latin typeface="Calibri" panose="020F0502020204030204" pitchFamily="34" charset="0"/>
                        </a:rPr>
                        <a:t>Objetivo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l" fontAlgn="ctr"/>
                      <a:r>
                        <a:rPr lang="es-MX" sz="900" b="0" i="0" u="none" strike="noStrike">
                          <a:solidFill>
                            <a:srgbClr val="000000"/>
                          </a:solidFill>
                          <a:effectLst/>
                          <a:latin typeface="Calibri" panose="020F0502020204030204" pitchFamily="34" charset="0"/>
                        </a:rPr>
                        <a:t>Objetivo al que busca contribuir la línea de acción analizada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069129472"/>
                  </a:ext>
                </a:extLst>
              </a:tr>
              <a:tr h="740995">
                <a:tc>
                  <a:txBody>
                    <a:bodyPr/>
                    <a:lstStyle/>
                    <a:p>
                      <a:pPr algn="l" fontAlgn="ctr"/>
                      <a:r>
                        <a:rPr lang="es-MX" sz="900" b="1" i="0" u="none" strike="noStrike">
                          <a:solidFill>
                            <a:srgbClr val="FFFFFF"/>
                          </a:solidFill>
                          <a:effectLst/>
                          <a:latin typeface="Calibri" panose="020F0502020204030204" pitchFamily="34" charset="0"/>
                        </a:rPr>
                        <a:t>Línea estratégica (PRONADATOS) / Estrategias (PROTAI)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l" fontAlgn="ctr"/>
                      <a:r>
                        <a:rPr lang="es-MX" sz="900" b="0" i="0" u="none" strike="noStrike">
                          <a:solidFill>
                            <a:srgbClr val="000000"/>
                          </a:solidFill>
                          <a:effectLst/>
                          <a:latin typeface="Calibri" panose="020F0502020204030204" pitchFamily="34" charset="0"/>
                        </a:rPr>
                        <a:t>En el caso del PROTAI: indica las estrategias que se implementan para el alcance del objetivo al que abona la línea de acción analizada.</a:t>
                      </a:r>
                      <a:br>
                        <a:rPr lang="es-MX" sz="900" b="0" i="0" u="none" strike="noStrike">
                          <a:solidFill>
                            <a:srgbClr val="000000"/>
                          </a:solidFill>
                          <a:effectLst/>
                          <a:latin typeface="Calibri" panose="020F0502020204030204" pitchFamily="34" charset="0"/>
                        </a:rPr>
                      </a:br>
                      <a:r>
                        <a:rPr lang="es-MX" sz="900" b="0" i="0" u="none" strike="noStrike">
                          <a:solidFill>
                            <a:srgbClr val="000000"/>
                          </a:solidFill>
                          <a:effectLst/>
                          <a:latin typeface="Calibri" panose="020F0502020204030204" pitchFamily="34" charset="0"/>
                        </a:rPr>
                        <a:t>En el caso del PRONADATOS: indica la línea estratégica que agrupa a la línea de acción analizada con las demás que apoyan el desarrollo de un mismo proceso.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900994037"/>
                  </a:ext>
                </a:extLst>
              </a:tr>
              <a:tr h="192109">
                <a:tc>
                  <a:txBody>
                    <a:bodyPr/>
                    <a:lstStyle/>
                    <a:p>
                      <a:pPr algn="l" fontAlgn="ctr"/>
                      <a:r>
                        <a:rPr lang="es-MX" sz="900" b="1" i="0" u="none" strike="noStrike">
                          <a:solidFill>
                            <a:srgbClr val="FFFFFF"/>
                          </a:solidFill>
                          <a:effectLst/>
                          <a:latin typeface="Calibri" panose="020F0502020204030204" pitchFamily="34" charset="0"/>
                        </a:rPr>
                        <a:t>Numeración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l" fontAlgn="ctr"/>
                      <a:r>
                        <a:rPr lang="es-MX" sz="900" b="0" i="0" u="none" strike="noStrike">
                          <a:solidFill>
                            <a:srgbClr val="000000"/>
                          </a:solidFill>
                          <a:effectLst/>
                          <a:latin typeface="Calibri" panose="020F0502020204030204" pitchFamily="34" charset="0"/>
                        </a:rPr>
                        <a:t>Clave numerada de la línea de acción analizada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07325226"/>
                  </a:ext>
                </a:extLst>
              </a:tr>
              <a:tr h="192109">
                <a:tc>
                  <a:txBody>
                    <a:bodyPr/>
                    <a:lstStyle/>
                    <a:p>
                      <a:pPr algn="l" fontAlgn="ctr"/>
                      <a:r>
                        <a:rPr lang="es-MX" sz="900" b="1" i="0" u="none" strike="noStrike">
                          <a:solidFill>
                            <a:srgbClr val="FFFFFF"/>
                          </a:solidFill>
                          <a:effectLst/>
                          <a:latin typeface="Calibri" panose="020F0502020204030204" pitchFamily="34" charset="0"/>
                        </a:rPr>
                        <a:t>Línea de acción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l" fontAlgn="ctr"/>
                      <a:r>
                        <a:rPr lang="es-MX" sz="900" b="0" i="0" u="none" strike="noStrike">
                          <a:solidFill>
                            <a:srgbClr val="000000"/>
                          </a:solidFill>
                          <a:effectLst/>
                          <a:latin typeface="Calibri" panose="020F0502020204030204" pitchFamily="34" charset="0"/>
                        </a:rPr>
                        <a:t>Texto que describe la línea de acción analizada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333411934"/>
                  </a:ext>
                </a:extLst>
              </a:tr>
              <a:tr h="375071">
                <a:tc>
                  <a:txBody>
                    <a:bodyPr/>
                    <a:lstStyle/>
                    <a:p>
                      <a:pPr algn="l" fontAlgn="ctr"/>
                      <a:r>
                        <a:rPr lang="es-MX" sz="900" b="1" i="0" u="none" strike="noStrike">
                          <a:solidFill>
                            <a:srgbClr val="FFFFFF"/>
                          </a:solidFill>
                          <a:effectLst/>
                          <a:latin typeface="Calibri" panose="020F0502020204030204" pitchFamily="34" charset="0"/>
                        </a:rPr>
                        <a:t>Transversal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l" fontAlgn="ctr"/>
                      <a:r>
                        <a:rPr lang="es-MX" sz="900" b="0" i="0" u="none" strike="noStrike">
                          <a:solidFill>
                            <a:srgbClr val="000000"/>
                          </a:solidFill>
                          <a:effectLst/>
                          <a:latin typeface="Calibri" panose="020F0502020204030204" pitchFamily="34" charset="0"/>
                        </a:rPr>
                        <a:t>Indicador de si la línea de acción analizada pertenece a uno de los ejes transversales del PROTAI o a una de las líneas estratégicas transversales del PRONADATOS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255791201"/>
                  </a:ext>
                </a:extLst>
              </a:tr>
              <a:tr h="639006">
                <a:tc>
                  <a:txBody>
                    <a:bodyPr/>
                    <a:lstStyle/>
                    <a:p>
                      <a:pPr algn="l" fontAlgn="ctr"/>
                      <a:r>
                        <a:rPr lang="es-MX" sz="900" b="1" i="0" u="none" strike="noStrike">
                          <a:solidFill>
                            <a:srgbClr val="FFFFFF"/>
                          </a:solidFill>
                          <a:effectLst/>
                          <a:latin typeface="Calibri" panose="020F0502020204030204" pitchFamily="34" charset="0"/>
                        </a:rPr>
                        <a:t>Descripción de las actividades a desarrollar en la institución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l" fontAlgn="ctr"/>
                      <a:r>
                        <a:rPr lang="es-MX" sz="900" b="0" i="0" u="none" strike="noStrike">
                          <a:solidFill>
                            <a:srgbClr val="000000"/>
                          </a:solidFill>
                          <a:effectLst/>
                          <a:latin typeface="Calibri" panose="020F0502020204030204" pitchFamily="34" charset="0"/>
                        </a:rPr>
                        <a:t>Exposición de la actividad a desarrollar al interior de la institución, que se relaciona con la línea de acción señalada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590213471"/>
                  </a:ext>
                </a:extLst>
              </a:tr>
              <a:tr h="375071">
                <a:tc>
                  <a:txBody>
                    <a:bodyPr/>
                    <a:lstStyle/>
                    <a:p>
                      <a:pPr algn="l" fontAlgn="ctr"/>
                      <a:r>
                        <a:rPr lang="es-MX" sz="900" b="1" i="0" u="none" strike="noStrike">
                          <a:solidFill>
                            <a:srgbClr val="FFFFFF"/>
                          </a:solidFill>
                          <a:effectLst/>
                          <a:latin typeface="Calibri" panose="020F0502020204030204" pitchFamily="34" charset="0"/>
                        </a:rPr>
                        <a:t>Responsable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l" fontAlgn="ctr"/>
                      <a:r>
                        <a:rPr lang="es-MX" sz="900" b="0" i="0" u="none" strike="noStrike">
                          <a:solidFill>
                            <a:srgbClr val="000000"/>
                          </a:solidFill>
                          <a:effectLst/>
                          <a:latin typeface="Calibri" panose="020F0502020204030204" pitchFamily="34" charset="0"/>
                        </a:rPr>
                        <a:t>Nombre del servidor público de la institución que está a cargo de la realización de la actividad asociada al cumplimiento de la línea de acción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19152189"/>
                  </a:ext>
                </a:extLst>
              </a:tr>
              <a:tr h="375071">
                <a:tc>
                  <a:txBody>
                    <a:bodyPr/>
                    <a:lstStyle/>
                    <a:p>
                      <a:pPr algn="l" fontAlgn="ctr"/>
                      <a:r>
                        <a:rPr lang="es-MX" sz="900" b="1" i="0" u="none" strike="noStrike">
                          <a:solidFill>
                            <a:srgbClr val="FFFFFF"/>
                          </a:solidFill>
                          <a:effectLst/>
                          <a:latin typeface="Calibri" panose="020F0502020204030204" pitchFamily="34" charset="0"/>
                        </a:rPr>
                        <a:t>Cargo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l" fontAlgn="ctr"/>
                      <a:r>
                        <a:rPr lang="es-MX" sz="900" b="0" i="0" u="none" strike="noStrike">
                          <a:solidFill>
                            <a:srgbClr val="000000"/>
                          </a:solidFill>
                          <a:effectLst/>
                          <a:latin typeface="Calibri" panose="020F0502020204030204" pitchFamily="34" charset="0"/>
                        </a:rPr>
                        <a:t>Puesto que ostenta en la institución el responsable de la realización de la actividad asociada al cumplimiento de la línea de acción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667883822"/>
                  </a:ext>
                </a:extLst>
              </a:tr>
              <a:tr h="375071">
                <a:tc>
                  <a:txBody>
                    <a:bodyPr/>
                    <a:lstStyle/>
                    <a:p>
                      <a:pPr algn="l" fontAlgn="ctr"/>
                      <a:r>
                        <a:rPr lang="es-MX" sz="900" b="1" i="0" u="none" strike="noStrike">
                          <a:solidFill>
                            <a:srgbClr val="FFFFFF"/>
                          </a:solidFill>
                          <a:effectLst/>
                          <a:latin typeface="Calibri" panose="020F0502020204030204" pitchFamily="34" charset="0"/>
                        </a:rPr>
                        <a:t>Resultado final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l" fontAlgn="ctr"/>
                      <a:r>
                        <a:rPr lang="es-MX" sz="900" b="0" i="0" u="none" strike="noStrike" dirty="0">
                          <a:solidFill>
                            <a:srgbClr val="000000"/>
                          </a:solidFill>
                          <a:effectLst/>
                          <a:latin typeface="Calibri" panose="020F0502020204030204" pitchFamily="34" charset="0"/>
                        </a:rPr>
                        <a:t>Producto que refleja con certeza la realización de la actividad asociada al cumplimiento de la línea de acción y, en su caso, un enlace que permita la difusión del mismo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640465151"/>
                  </a:ext>
                </a:extLst>
              </a:tr>
              <a:tr h="479254">
                <a:tc>
                  <a:txBody>
                    <a:bodyPr/>
                    <a:lstStyle/>
                    <a:p>
                      <a:pPr algn="l" fontAlgn="ctr"/>
                      <a:r>
                        <a:rPr lang="es-MX" sz="900" b="1" i="0" u="none" strike="noStrike">
                          <a:solidFill>
                            <a:srgbClr val="FFFFFF"/>
                          </a:solidFill>
                          <a:effectLst/>
                          <a:latin typeface="Calibri" panose="020F0502020204030204" pitchFamily="34" charset="0"/>
                        </a:rPr>
                        <a:t>Evidencias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l" fontAlgn="ctr"/>
                      <a:r>
                        <a:rPr lang="es-MX" sz="900" b="0" i="0" u="none" strike="noStrike">
                          <a:solidFill>
                            <a:srgbClr val="000000"/>
                          </a:solidFill>
                          <a:effectLst/>
                          <a:latin typeface="Calibri" panose="020F0502020204030204" pitchFamily="34" charset="0"/>
                        </a:rPr>
                        <a:t>Productos intermedios de la actividad institucional que reflejan con certeza avances en la realización de la actividad asociada al cumplimiento de la línea de acción y, en su caso, un enlace que permita la difusión del mismo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109331809"/>
                  </a:ext>
                </a:extLst>
              </a:tr>
              <a:tr h="479254">
                <a:tc>
                  <a:txBody>
                    <a:bodyPr/>
                    <a:lstStyle/>
                    <a:p>
                      <a:pPr algn="l" fontAlgn="ctr"/>
                      <a:r>
                        <a:rPr lang="es-MX" sz="900" b="1" i="0" u="none" strike="noStrike">
                          <a:solidFill>
                            <a:srgbClr val="FFFFFF"/>
                          </a:solidFill>
                          <a:effectLst/>
                          <a:latin typeface="Calibri" panose="020F0502020204030204" pitchFamily="34" charset="0"/>
                        </a:rPr>
                        <a:t>Descripción de evidencias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l" fontAlgn="ctr"/>
                      <a:r>
                        <a:rPr lang="es-MX" sz="900" b="0" i="0" u="none" strike="noStrike">
                          <a:solidFill>
                            <a:srgbClr val="000000"/>
                          </a:solidFill>
                          <a:effectLst/>
                          <a:latin typeface="Calibri" panose="020F0502020204030204" pitchFamily="34" charset="0"/>
                        </a:rPr>
                        <a:t>Exposición del producto intermedio presentado como evidencia, los contenidos y características del mismo, así como su relación en el desarrollo de la actividad asociada al cumplimiento de la línea de acción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20570585"/>
                  </a:ext>
                </a:extLst>
              </a:tr>
              <a:tr h="375071">
                <a:tc>
                  <a:txBody>
                    <a:bodyPr/>
                    <a:lstStyle/>
                    <a:p>
                      <a:pPr algn="l" fontAlgn="ctr"/>
                      <a:r>
                        <a:rPr lang="es-MX" sz="900" b="1" i="0" u="none" strike="noStrike">
                          <a:solidFill>
                            <a:srgbClr val="FFFFFF"/>
                          </a:solidFill>
                          <a:effectLst/>
                          <a:latin typeface="Calibri" panose="020F0502020204030204" pitchFamily="34" charset="0"/>
                        </a:rPr>
                        <a:t>Trimestre planeado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l" fontAlgn="ctr"/>
                      <a:r>
                        <a:rPr lang="es-MX" sz="900" b="0" i="0" u="none" strike="noStrike">
                          <a:solidFill>
                            <a:srgbClr val="000000"/>
                          </a:solidFill>
                          <a:effectLst/>
                          <a:latin typeface="Calibri" panose="020F0502020204030204" pitchFamily="34" charset="0"/>
                        </a:rPr>
                        <a:t>Trimestre del año 2018 en el que se planea contar con los productos enunciados listos para su reporte a la pizarra de avances de los Programas Nacionales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215888047"/>
                  </a:ext>
                </a:extLst>
              </a:tr>
              <a:tr h="375071">
                <a:tc>
                  <a:txBody>
                    <a:bodyPr/>
                    <a:lstStyle/>
                    <a:p>
                      <a:pPr algn="l" fontAlgn="ctr"/>
                      <a:r>
                        <a:rPr lang="es-MX" sz="900" b="1" i="0" u="none" strike="noStrike">
                          <a:solidFill>
                            <a:srgbClr val="FFFFFF"/>
                          </a:solidFill>
                          <a:effectLst/>
                          <a:latin typeface="Calibri" panose="020F0502020204030204" pitchFamily="34" charset="0"/>
                        </a:rPr>
                        <a:t>Comentarios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l" fontAlgn="ctr"/>
                      <a:r>
                        <a:rPr lang="es-MX" sz="900" b="0" i="0" u="none" strike="noStrike" dirty="0">
                          <a:solidFill>
                            <a:srgbClr val="000000"/>
                          </a:solidFill>
                          <a:effectLst/>
                          <a:latin typeface="Calibri" panose="020F0502020204030204" pitchFamily="34" charset="0"/>
                        </a:rPr>
                        <a:t>Aclaraciones, avisos, información y observaciones pertinentes a las evidencias enunciadas que abonen al entendimiento ciudadano de las mismas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118583010"/>
                  </a:ext>
                </a:extLst>
              </a:tr>
            </a:tbl>
          </a:graphicData>
        </a:graphic>
      </p:graphicFrame>
    </p:spTree>
    <p:extLst>
      <p:ext uri="{BB962C8B-B14F-4D97-AF65-F5344CB8AC3E}">
        <p14:creationId xmlns:p14="http://schemas.microsoft.com/office/powerpoint/2010/main" val="213251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esquinas redondeadas 18">
            <a:extLst>
              <a:ext uri="{FF2B5EF4-FFF2-40B4-BE49-F238E27FC236}">
                <a16:creationId xmlns:a16="http://schemas.microsoft.com/office/drawing/2014/main" id="{BA27AF98-0CC7-0D8F-BDAF-9269882232D4}"/>
              </a:ext>
            </a:extLst>
          </p:cNvPr>
          <p:cNvSpPr/>
          <p:nvPr/>
        </p:nvSpPr>
        <p:spPr>
          <a:xfrm>
            <a:off x="9130104" y="3808700"/>
            <a:ext cx="2417006" cy="715506"/>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a:solidFill>
                  <a:schemeClr val="bg1"/>
                </a:solidFill>
                <a:latin typeface="+mj-lt"/>
                <a:cs typeface="Arial" panose="020B0604020202020204" pitchFamily="34" charset="0"/>
              </a:rPr>
              <a:t>Aprobación de los Programas</a:t>
            </a:r>
            <a:r>
              <a:rPr lang="es-MX" sz="2000" b="1" dirty="0">
                <a:solidFill>
                  <a:schemeClr val="tx1"/>
                </a:solidFill>
                <a:latin typeface="+mj-lt"/>
                <a:cs typeface="Arial" panose="020B0604020202020204" pitchFamily="34" charset="0"/>
              </a:rPr>
              <a:t> </a:t>
            </a:r>
            <a:r>
              <a:rPr lang="es-MX" sz="2000" b="1" dirty="0">
                <a:solidFill>
                  <a:schemeClr val="bg1"/>
                </a:solidFill>
                <a:latin typeface="+mj-lt"/>
                <a:cs typeface="Arial" panose="020B0604020202020204" pitchFamily="34" charset="0"/>
              </a:rPr>
              <a:t>Nacionales</a:t>
            </a:r>
          </a:p>
        </p:txBody>
      </p:sp>
      <p:pic>
        <p:nvPicPr>
          <p:cNvPr id="6" name="Imagen 5" descr="Imagen que contiene Diagrama&#10;&#10;Descripción generada automáticamente">
            <a:extLst>
              <a:ext uri="{FF2B5EF4-FFF2-40B4-BE49-F238E27FC236}">
                <a16:creationId xmlns:a16="http://schemas.microsoft.com/office/drawing/2014/main" id="{6CFEDE74-9EB4-A89A-A503-C80A7DC835A9}"/>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1600" y="834886"/>
            <a:ext cx="10707757" cy="6023114"/>
          </a:xfrm>
          <a:prstGeom prst="rect">
            <a:avLst/>
          </a:prstGeom>
        </p:spPr>
      </p:pic>
      <p:sp>
        <p:nvSpPr>
          <p:cNvPr id="24" name="CuadroTexto 23">
            <a:extLst>
              <a:ext uri="{FF2B5EF4-FFF2-40B4-BE49-F238E27FC236}">
                <a16:creationId xmlns:a16="http://schemas.microsoft.com/office/drawing/2014/main" id="{C86FDEB2-B148-F5CA-EBC7-7CA3301A5910}"/>
              </a:ext>
            </a:extLst>
          </p:cNvPr>
          <p:cNvSpPr txBox="1"/>
          <p:nvPr/>
        </p:nvSpPr>
        <p:spPr>
          <a:xfrm>
            <a:off x="2434562" y="2953489"/>
            <a:ext cx="6819022" cy="1077218"/>
          </a:xfrm>
          <a:prstGeom prst="rect">
            <a:avLst/>
          </a:prstGeom>
          <a:noFill/>
        </p:spPr>
        <p:txBody>
          <a:bodyPr wrap="square">
            <a:spAutoFit/>
          </a:bodyPr>
          <a:lstStyle>
            <a:defPPr>
              <a:defRPr lang="es-MX"/>
            </a:defPPr>
            <a:lvl1pPr algn="ctr">
              <a:defRPr sz="2400" b="1">
                <a:latin typeface="+mj-lt"/>
                <a:cs typeface="Arial" panose="020B0604020202020204" pitchFamily="34" charset="0"/>
              </a:defRPr>
            </a:lvl1pPr>
          </a:lstStyle>
          <a:p>
            <a:r>
              <a:rPr lang="es-MX" sz="3200" dirty="0">
                <a:latin typeface="+mn-lt"/>
                <a:cs typeface="+mn-cs"/>
              </a:rPr>
              <a:t>ESTRATEGIA DE </a:t>
            </a:r>
            <a:br>
              <a:rPr lang="es-MX" sz="3200" dirty="0">
                <a:latin typeface="+mn-lt"/>
                <a:cs typeface="+mn-cs"/>
              </a:rPr>
            </a:br>
            <a:r>
              <a:rPr lang="es-MX" sz="3200" dirty="0">
                <a:latin typeface="+mn-lt"/>
                <a:cs typeface="+mn-cs"/>
              </a:rPr>
              <a:t>IMPLEMENTACIÓN</a:t>
            </a:r>
          </a:p>
        </p:txBody>
      </p:sp>
      <p:pic>
        <p:nvPicPr>
          <p:cNvPr id="7" name="Imagen 6">
            <a:extLst>
              <a:ext uri="{FF2B5EF4-FFF2-40B4-BE49-F238E27FC236}">
                <a16:creationId xmlns:a16="http://schemas.microsoft.com/office/drawing/2014/main" id="{81FDC692-18C3-3FF8-D29E-BF89CD70FA68}"/>
              </a:ext>
            </a:extLst>
          </p:cNvPr>
          <p:cNvPicPr>
            <a:picLocks noChangeAspect="1"/>
          </p:cNvPicPr>
          <p:nvPr/>
        </p:nvPicPr>
        <p:blipFill>
          <a:blip r:embed="rId3"/>
          <a:stretch>
            <a:fillRect/>
          </a:stretch>
        </p:blipFill>
        <p:spPr>
          <a:xfrm>
            <a:off x="9505511" y="5051530"/>
            <a:ext cx="2341292" cy="1462150"/>
          </a:xfrm>
          <a:prstGeom prst="rect">
            <a:avLst/>
          </a:prstGeom>
        </p:spPr>
      </p:pic>
      <p:sp>
        <p:nvSpPr>
          <p:cNvPr id="2" name="object 2">
            <a:extLst>
              <a:ext uri="{FF2B5EF4-FFF2-40B4-BE49-F238E27FC236}">
                <a16:creationId xmlns:a16="http://schemas.microsoft.com/office/drawing/2014/main" id="{86128751-C2E5-3032-464C-83E69572BEE8}"/>
              </a:ext>
            </a:extLst>
          </p:cNvPr>
          <p:cNvSpPr/>
          <p:nvPr/>
        </p:nvSpPr>
        <p:spPr>
          <a:xfrm>
            <a:off x="7695170" y="201681"/>
            <a:ext cx="4164038" cy="1810170"/>
          </a:xfrm>
          <a:prstGeom prst="rect">
            <a:avLst/>
          </a:prstGeom>
          <a:blipFill>
            <a:blip r:embed="rId4" cstate="print"/>
            <a:stretch>
              <a:fillRect/>
            </a:stretch>
          </a:blipFill>
        </p:spPr>
        <p:txBody>
          <a:bodyPr wrap="square" lIns="0" tIns="0" rIns="0" bIns="0" rtlCol="0"/>
          <a:lstStyle/>
          <a:p>
            <a:endParaRPr lang="es-MX" dirty="0"/>
          </a:p>
        </p:txBody>
      </p:sp>
    </p:spTree>
    <p:extLst>
      <p:ext uri="{BB962C8B-B14F-4D97-AF65-F5344CB8AC3E}">
        <p14:creationId xmlns:p14="http://schemas.microsoft.com/office/powerpoint/2010/main" val="4270131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 name="Rectangle 10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4" name="Rectangle 10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Freeform: Shape 11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Rectangle 11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Imagen 1">
            <a:extLst>
              <a:ext uri="{FF2B5EF4-FFF2-40B4-BE49-F238E27FC236}">
                <a16:creationId xmlns:a16="http://schemas.microsoft.com/office/drawing/2014/main" id="{11729297-CAD3-3F6D-0976-31E7720A55A1}"/>
              </a:ext>
            </a:extLst>
          </p:cNvPr>
          <p:cNvPicPr>
            <a:picLocks noChangeAspect="1"/>
          </p:cNvPicPr>
          <p:nvPr/>
        </p:nvPicPr>
        <p:blipFill>
          <a:blip r:embed="rId2"/>
          <a:stretch>
            <a:fillRect/>
          </a:stretch>
        </p:blipFill>
        <p:spPr>
          <a:xfrm>
            <a:off x="7316721" y="5881756"/>
            <a:ext cx="1542422" cy="963251"/>
          </a:xfrm>
          <a:prstGeom prst="rect">
            <a:avLst/>
          </a:prstGeom>
        </p:spPr>
      </p:pic>
      <p:sp>
        <p:nvSpPr>
          <p:cNvPr id="13" name="CuadroTexto 12">
            <a:extLst>
              <a:ext uri="{FF2B5EF4-FFF2-40B4-BE49-F238E27FC236}">
                <a16:creationId xmlns:a16="http://schemas.microsoft.com/office/drawing/2014/main" id="{AE5D8BFA-E1A6-5E50-C62C-36F8F2607C56}"/>
              </a:ext>
            </a:extLst>
          </p:cNvPr>
          <p:cNvSpPr txBox="1"/>
          <p:nvPr/>
        </p:nvSpPr>
        <p:spPr>
          <a:xfrm>
            <a:off x="439837" y="2241985"/>
            <a:ext cx="3547076" cy="1421928"/>
          </a:xfrm>
          <a:prstGeom prst="rect">
            <a:avLst/>
          </a:prstGeom>
          <a:noFill/>
        </p:spPr>
        <p:txBody>
          <a:bodyPr wrap="square">
            <a:spAutoFit/>
          </a:bodyPr>
          <a:lstStyle/>
          <a:p>
            <a:pPr algn="ctr">
              <a:lnSpc>
                <a:spcPct val="90000"/>
              </a:lnSpc>
              <a:spcBef>
                <a:spcPct val="0"/>
              </a:spcBef>
              <a:spcAft>
                <a:spcPts val="600"/>
              </a:spcAft>
            </a:pPr>
            <a:r>
              <a:rPr lang="es-MX" sz="3200" dirty="0">
                <a:solidFill>
                  <a:schemeClr val="bg1"/>
                </a:solidFill>
              </a:rPr>
              <a:t>Trabajos a través de las Comisiones temáticas del SNT</a:t>
            </a:r>
            <a:endParaRPr lang="en-US" sz="3200" dirty="0">
              <a:solidFill>
                <a:schemeClr val="bg1"/>
              </a:solidFill>
            </a:endParaRPr>
          </a:p>
        </p:txBody>
      </p:sp>
      <p:sp>
        <p:nvSpPr>
          <p:cNvPr id="15" name="CuadroTexto 14">
            <a:extLst>
              <a:ext uri="{FF2B5EF4-FFF2-40B4-BE49-F238E27FC236}">
                <a16:creationId xmlns:a16="http://schemas.microsoft.com/office/drawing/2014/main" id="{9E136E38-991F-A63B-D2B1-B5E46FFF9BE8}"/>
              </a:ext>
            </a:extLst>
          </p:cNvPr>
          <p:cNvSpPr txBox="1"/>
          <p:nvPr/>
        </p:nvSpPr>
        <p:spPr>
          <a:xfrm>
            <a:off x="4713646" y="1407812"/>
            <a:ext cx="7038517" cy="4062651"/>
          </a:xfrm>
          <a:prstGeom prst="rect">
            <a:avLst/>
          </a:prstGeom>
          <a:noFill/>
        </p:spPr>
        <p:txBody>
          <a:bodyPr wrap="square">
            <a:spAutoFit/>
          </a:bodyPr>
          <a:lstStyle/>
          <a:p>
            <a:pPr algn="just">
              <a:buFont typeface="Arial" panose="020B0604020202020204" pitchFamily="34" charset="0"/>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rPr>
              <a:t>Se llevó a cabo la propuesta de coordinación para que, a través de las 11 comisiones temáticas del SNT se diseñaran las actividades específicas relacionadas con las líneas de acción contenidas en el Programa Nacional de Transparencia y Acceso a la Información (PROTAI) y en el Programa Nacional de Protección de Datos Personales (PRONADATOS) 2022 2026, para lo cual se llevaron a cabo reuniones con las distintas instancias explicando la importancia de estos trabajos.</a:t>
            </a:r>
          </a:p>
          <a:p>
            <a:pPr algn="just"/>
            <a:endParaRPr lang="es-MX" sz="2400" dirty="0"/>
          </a:p>
          <a:p>
            <a:pPr algn="just">
              <a:buFont typeface="Arial" panose="020B0604020202020204" pitchFamily="34" charset="0"/>
              <a:buChar char="•"/>
            </a:pPr>
            <a:r>
              <a:rPr lang="es-MX" sz="1800" dirty="0">
                <a:effectLst/>
                <a:latin typeface="Calibri" panose="020F0502020204030204" pitchFamily="34" charset="0"/>
                <a:ea typeface="Calibri" panose="020F0502020204030204" pitchFamily="34" charset="0"/>
                <a:cs typeface="Times New Roman" panose="02020603050405020304" pitchFamily="18" charset="0"/>
              </a:rPr>
              <a:t>Una vez recibidas las actividades específicas para las líneas de acción elaboradas por las comisiones temáticas del SNT, se integraron en un solo documento para su socialización, documento que permita su fácil visualización y consulta por parte de los organismos garantes a fin de que estos estén en posibilidades de conocerlas y adaptarlas de acuerdo con sus capacidades institucionales.</a:t>
            </a:r>
          </a:p>
        </p:txBody>
      </p:sp>
    </p:spTree>
    <p:extLst>
      <p:ext uri="{BB962C8B-B14F-4D97-AF65-F5344CB8AC3E}">
        <p14:creationId xmlns:p14="http://schemas.microsoft.com/office/powerpoint/2010/main" val="2207251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 name="Rectangle 10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4" name="Rectangle 10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Freeform: Shape 11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Rectangle 11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Imagen 1">
            <a:extLst>
              <a:ext uri="{FF2B5EF4-FFF2-40B4-BE49-F238E27FC236}">
                <a16:creationId xmlns:a16="http://schemas.microsoft.com/office/drawing/2014/main" id="{11729297-CAD3-3F6D-0976-31E7720A55A1}"/>
              </a:ext>
            </a:extLst>
          </p:cNvPr>
          <p:cNvPicPr>
            <a:picLocks noChangeAspect="1"/>
          </p:cNvPicPr>
          <p:nvPr/>
        </p:nvPicPr>
        <p:blipFill>
          <a:blip r:embed="rId2"/>
          <a:stretch>
            <a:fillRect/>
          </a:stretch>
        </p:blipFill>
        <p:spPr>
          <a:xfrm>
            <a:off x="7316721" y="5881756"/>
            <a:ext cx="1542422" cy="963251"/>
          </a:xfrm>
          <a:prstGeom prst="rect">
            <a:avLst/>
          </a:prstGeom>
        </p:spPr>
      </p:pic>
      <p:sp>
        <p:nvSpPr>
          <p:cNvPr id="13" name="CuadroTexto 12">
            <a:extLst>
              <a:ext uri="{FF2B5EF4-FFF2-40B4-BE49-F238E27FC236}">
                <a16:creationId xmlns:a16="http://schemas.microsoft.com/office/drawing/2014/main" id="{AE5D8BFA-E1A6-5E50-C62C-36F8F2607C56}"/>
              </a:ext>
            </a:extLst>
          </p:cNvPr>
          <p:cNvSpPr txBox="1"/>
          <p:nvPr/>
        </p:nvSpPr>
        <p:spPr>
          <a:xfrm>
            <a:off x="219803" y="2777975"/>
            <a:ext cx="3547076" cy="1421928"/>
          </a:xfrm>
          <a:prstGeom prst="rect">
            <a:avLst/>
          </a:prstGeom>
          <a:noFill/>
        </p:spPr>
        <p:txBody>
          <a:bodyPr wrap="square">
            <a:spAutoFit/>
          </a:bodyPr>
          <a:lstStyle/>
          <a:p>
            <a:pPr algn="ctr">
              <a:lnSpc>
                <a:spcPct val="90000"/>
              </a:lnSpc>
              <a:spcBef>
                <a:spcPct val="0"/>
              </a:spcBef>
              <a:spcAft>
                <a:spcPts val="600"/>
              </a:spcAft>
            </a:pPr>
            <a:r>
              <a:rPr lang="es-MX" sz="3200" dirty="0">
                <a:solidFill>
                  <a:schemeClr val="bg1"/>
                </a:solidFill>
              </a:rPr>
              <a:t>Propuesta de Líneas de Acción a realizar por año</a:t>
            </a:r>
            <a:endParaRPr lang="en-US" sz="3200" dirty="0">
              <a:solidFill>
                <a:schemeClr val="bg1"/>
              </a:solidFill>
            </a:endParaRPr>
          </a:p>
        </p:txBody>
      </p:sp>
      <p:graphicFrame>
        <p:nvGraphicFramePr>
          <p:cNvPr id="3" name="Tabla 2">
            <a:extLst>
              <a:ext uri="{FF2B5EF4-FFF2-40B4-BE49-F238E27FC236}">
                <a16:creationId xmlns:a16="http://schemas.microsoft.com/office/drawing/2014/main" id="{BB03D485-500C-46E5-9AA3-A4C7160A35CB}"/>
              </a:ext>
            </a:extLst>
          </p:cNvPr>
          <p:cNvGraphicFramePr>
            <a:graphicFrameLocks noGrp="1"/>
          </p:cNvGraphicFramePr>
          <p:nvPr>
            <p:extLst>
              <p:ext uri="{D42A27DB-BD31-4B8C-83A1-F6EECF244321}">
                <p14:modId xmlns:p14="http://schemas.microsoft.com/office/powerpoint/2010/main" val="3709197341"/>
              </p:ext>
            </p:extLst>
          </p:nvPr>
        </p:nvGraphicFramePr>
        <p:xfrm>
          <a:off x="4593295" y="345059"/>
          <a:ext cx="6900325" cy="5536698"/>
        </p:xfrm>
        <a:graphic>
          <a:graphicData uri="http://schemas.openxmlformats.org/drawingml/2006/table">
            <a:tbl>
              <a:tblPr/>
              <a:tblGrid>
                <a:gridCol w="4057917">
                  <a:extLst>
                    <a:ext uri="{9D8B030D-6E8A-4147-A177-3AD203B41FA5}">
                      <a16:colId xmlns:a16="http://schemas.microsoft.com/office/drawing/2014/main" val="2817773430"/>
                    </a:ext>
                  </a:extLst>
                </a:gridCol>
                <a:gridCol w="706223">
                  <a:extLst>
                    <a:ext uri="{9D8B030D-6E8A-4147-A177-3AD203B41FA5}">
                      <a16:colId xmlns:a16="http://schemas.microsoft.com/office/drawing/2014/main" val="1849055362"/>
                    </a:ext>
                  </a:extLst>
                </a:gridCol>
                <a:gridCol w="441390">
                  <a:extLst>
                    <a:ext uri="{9D8B030D-6E8A-4147-A177-3AD203B41FA5}">
                      <a16:colId xmlns:a16="http://schemas.microsoft.com/office/drawing/2014/main" val="3572117670"/>
                    </a:ext>
                  </a:extLst>
                </a:gridCol>
                <a:gridCol w="338399">
                  <a:extLst>
                    <a:ext uri="{9D8B030D-6E8A-4147-A177-3AD203B41FA5}">
                      <a16:colId xmlns:a16="http://schemas.microsoft.com/office/drawing/2014/main" val="564982645"/>
                    </a:ext>
                  </a:extLst>
                </a:gridCol>
                <a:gridCol w="426676">
                  <a:extLst>
                    <a:ext uri="{9D8B030D-6E8A-4147-A177-3AD203B41FA5}">
                      <a16:colId xmlns:a16="http://schemas.microsoft.com/office/drawing/2014/main" val="3987300928"/>
                    </a:ext>
                  </a:extLst>
                </a:gridCol>
                <a:gridCol w="323685">
                  <a:extLst>
                    <a:ext uri="{9D8B030D-6E8A-4147-A177-3AD203B41FA5}">
                      <a16:colId xmlns:a16="http://schemas.microsoft.com/office/drawing/2014/main" val="2328059289"/>
                    </a:ext>
                  </a:extLst>
                </a:gridCol>
                <a:gridCol w="606035">
                  <a:extLst>
                    <a:ext uri="{9D8B030D-6E8A-4147-A177-3AD203B41FA5}">
                      <a16:colId xmlns:a16="http://schemas.microsoft.com/office/drawing/2014/main" val="3825074244"/>
                    </a:ext>
                  </a:extLst>
                </a:gridCol>
              </a:tblGrid>
              <a:tr h="352816">
                <a:tc gridSpan="7">
                  <a:txBody>
                    <a:bodyPr/>
                    <a:lstStyle/>
                    <a:p>
                      <a:pPr algn="ctr" rtl="0" fontAlgn="b"/>
                      <a:r>
                        <a:rPr lang="es-MX" sz="1400" b="1" i="0" u="none" strike="noStrike" dirty="0">
                          <a:solidFill>
                            <a:srgbClr val="FFFFFF"/>
                          </a:solidFill>
                          <a:effectLst/>
                          <a:latin typeface="Arial" panose="020B0604020202020204" pitchFamily="34" charset="0"/>
                        </a:rPr>
                        <a:t>Líneas de Acción sugeridas a realizar por año</a:t>
                      </a:r>
                    </a:p>
                  </a:txBody>
                  <a:tcPr marL="9298" marR="9298" marT="9298" marB="0" anchor="b">
                    <a:lnL>
                      <a:noFill/>
                    </a:lnL>
                    <a:lnR>
                      <a:noFill/>
                    </a:lnR>
                    <a:lnT>
                      <a:noFill/>
                    </a:lnT>
                    <a:lnB>
                      <a:noFill/>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83343717"/>
                  </a:ext>
                </a:extLst>
              </a:tr>
              <a:tr h="289283">
                <a:tc>
                  <a:txBody>
                    <a:bodyPr/>
                    <a:lstStyle/>
                    <a:p>
                      <a:pPr algn="l" fontAlgn="b"/>
                      <a:r>
                        <a:rPr lang="es-MX" sz="1800" b="0" i="0" u="none" strike="noStrike">
                          <a:solidFill>
                            <a:srgbClr val="000000"/>
                          </a:solidFill>
                          <a:effectLst/>
                          <a:latin typeface="Arial" panose="020B0604020202020204" pitchFamily="34" charset="0"/>
                        </a:rPr>
                        <a:t> </a:t>
                      </a:r>
                    </a:p>
                  </a:txBody>
                  <a:tcPr marL="9298" marR="9298" marT="92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1800" b="0" i="0" u="none" strike="noStrike">
                          <a:solidFill>
                            <a:srgbClr val="000000"/>
                          </a:solidFill>
                          <a:effectLst/>
                          <a:latin typeface="Arial" panose="020B0604020202020204" pitchFamily="34" charset="0"/>
                        </a:rPr>
                        <a:t> </a:t>
                      </a:r>
                    </a:p>
                  </a:txBody>
                  <a:tcPr marL="9298" marR="9298" marT="92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1800" b="0" i="0" u="none" strike="noStrike">
                          <a:solidFill>
                            <a:srgbClr val="000000"/>
                          </a:solidFill>
                          <a:effectLst/>
                          <a:latin typeface="Arial" panose="020B0604020202020204" pitchFamily="34" charset="0"/>
                        </a:rPr>
                        <a:t> </a:t>
                      </a:r>
                    </a:p>
                  </a:txBody>
                  <a:tcPr marL="9298" marR="9298" marT="92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1800" b="0" i="0" u="none" strike="noStrike">
                          <a:solidFill>
                            <a:srgbClr val="000000"/>
                          </a:solidFill>
                          <a:effectLst/>
                          <a:latin typeface="Arial" panose="020B0604020202020204" pitchFamily="34" charset="0"/>
                        </a:rPr>
                        <a:t> </a:t>
                      </a:r>
                    </a:p>
                  </a:txBody>
                  <a:tcPr marL="9298" marR="9298" marT="92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1800" b="0" i="0" u="none" strike="noStrike">
                          <a:solidFill>
                            <a:srgbClr val="000000"/>
                          </a:solidFill>
                          <a:effectLst/>
                          <a:latin typeface="Arial" panose="020B0604020202020204" pitchFamily="34" charset="0"/>
                        </a:rPr>
                        <a:t> </a:t>
                      </a:r>
                    </a:p>
                  </a:txBody>
                  <a:tcPr marL="9298" marR="9298" marT="92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1800" b="0" i="0" u="none" strike="noStrike">
                          <a:solidFill>
                            <a:srgbClr val="000000"/>
                          </a:solidFill>
                          <a:effectLst/>
                          <a:latin typeface="Arial" panose="020B0604020202020204" pitchFamily="34" charset="0"/>
                        </a:rPr>
                        <a:t> </a:t>
                      </a:r>
                    </a:p>
                  </a:txBody>
                  <a:tcPr marL="9298" marR="9298" marT="92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1800" b="0" i="0" u="none" strike="noStrike">
                          <a:solidFill>
                            <a:srgbClr val="000000"/>
                          </a:solidFill>
                          <a:effectLst/>
                          <a:latin typeface="Arial" panose="020B0604020202020204" pitchFamily="34" charset="0"/>
                        </a:rPr>
                        <a:t> </a:t>
                      </a:r>
                    </a:p>
                  </a:txBody>
                  <a:tcPr marL="9298" marR="9298" marT="9298"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1674997"/>
                  </a:ext>
                </a:extLst>
              </a:tr>
              <a:tr h="317994">
                <a:tc>
                  <a:txBody>
                    <a:bodyPr/>
                    <a:lstStyle/>
                    <a:p>
                      <a:pPr algn="ctr" rtl="0" fontAlgn="b"/>
                      <a:r>
                        <a:rPr lang="es-MX" sz="1200" b="1" i="0" u="none" strike="noStrike" dirty="0">
                          <a:solidFill>
                            <a:srgbClr val="FFFFFF"/>
                          </a:solidFill>
                          <a:effectLst/>
                          <a:latin typeface="Arial" panose="020B0604020202020204" pitchFamily="34" charset="0"/>
                        </a:rPr>
                        <a:t>PROTAI</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rtl="0" fontAlgn="b"/>
                      <a:r>
                        <a:rPr lang="es-MX" sz="900" b="1" i="0" u="none" strike="noStrike">
                          <a:solidFill>
                            <a:srgbClr val="FFFFFF"/>
                          </a:solidFill>
                          <a:effectLst/>
                          <a:latin typeface="Arial" panose="020B0604020202020204" pitchFamily="34" charset="0"/>
                        </a:rPr>
                        <a:t>L. A. Totales</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rtl="0" fontAlgn="b"/>
                      <a:r>
                        <a:rPr lang="es-MX" sz="900" b="1" i="0" u="none" strike="noStrike">
                          <a:solidFill>
                            <a:srgbClr val="FFFFFF"/>
                          </a:solidFill>
                          <a:effectLst/>
                          <a:latin typeface="Arial" panose="020B0604020202020204" pitchFamily="34" charset="0"/>
                        </a:rPr>
                        <a:t>2023</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rtl="0" fontAlgn="b"/>
                      <a:r>
                        <a:rPr lang="es-MX" sz="900" b="1" i="0" u="none" strike="noStrike">
                          <a:solidFill>
                            <a:srgbClr val="FFFFFF"/>
                          </a:solidFill>
                          <a:effectLst/>
                          <a:latin typeface="Arial" panose="020B0604020202020204" pitchFamily="34" charset="0"/>
                        </a:rPr>
                        <a:t>2024</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rtl="0" fontAlgn="b"/>
                      <a:r>
                        <a:rPr lang="es-MX" sz="900" b="1" i="0" u="none" strike="noStrike">
                          <a:solidFill>
                            <a:srgbClr val="FFFFFF"/>
                          </a:solidFill>
                          <a:effectLst/>
                          <a:latin typeface="Arial" panose="020B0604020202020204" pitchFamily="34" charset="0"/>
                        </a:rPr>
                        <a:t>2025</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rtl="0" fontAlgn="b"/>
                      <a:r>
                        <a:rPr lang="es-MX" sz="900" b="1" i="0" u="none" strike="noStrike">
                          <a:solidFill>
                            <a:srgbClr val="FFFFFF"/>
                          </a:solidFill>
                          <a:effectLst/>
                          <a:latin typeface="Arial" panose="020B0604020202020204" pitchFamily="34" charset="0"/>
                        </a:rPr>
                        <a:t>2026</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rtl="0" fontAlgn="b"/>
                      <a:r>
                        <a:rPr lang="es-MX" sz="900" b="1" i="0" u="none" strike="noStrike">
                          <a:solidFill>
                            <a:srgbClr val="FFFFFF"/>
                          </a:solidFill>
                          <a:effectLst/>
                          <a:latin typeface="Arial" panose="020B0604020202020204" pitchFamily="34" charset="0"/>
                        </a:rPr>
                        <a:t>TOTAL</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2585197198"/>
                  </a:ext>
                </a:extLst>
              </a:tr>
              <a:tr h="208494">
                <a:tc>
                  <a:txBody>
                    <a:bodyPr/>
                    <a:lstStyle/>
                    <a:p>
                      <a:pPr algn="l" rtl="0" fontAlgn="b"/>
                      <a:r>
                        <a:rPr lang="es-MX" sz="900" b="0" i="0" u="none" strike="noStrike">
                          <a:solidFill>
                            <a:srgbClr val="000000"/>
                          </a:solidFill>
                          <a:effectLst/>
                          <a:latin typeface="Arial" panose="020B0604020202020204" pitchFamily="34" charset="0"/>
                        </a:rPr>
                        <a:t>1. Archivo y Gestión Documental</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12</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2</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3</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4</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3</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1" i="0" u="none" strike="noStrike">
                          <a:solidFill>
                            <a:srgbClr val="000000"/>
                          </a:solidFill>
                          <a:effectLst/>
                          <a:latin typeface="Arial" panose="020B0604020202020204" pitchFamily="34" charset="0"/>
                        </a:rPr>
                        <a:t>12</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1862737"/>
                  </a:ext>
                </a:extLst>
              </a:tr>
              <a:tr h="208494">
                <a:tc>
                  <a:txBody>
                    <a:bodyPr/>
                    <a:lstStyle/>
                    <a:p>
                      <a:pPr algn="l" rtl="0" fontAlgn="b"/>
                      <a:r>
                        <a:rPr lang="es-MX" sz="900" b="0" i="0" u="none" strike="noStrike">
                          <a:solidFill>
                            <a:srgbClr val="000000"/>
                          </a:solidFill>
                          <a:effectLst/>
                          <a:latin typeface="Arial" panose="020B0604020202020204" pitchFamily="34" charset="0"/>
                        </a:rPr>
                        <a:t>2. Derecho de Acceso a la Información</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23</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3</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6</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7</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7</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1" i="0" u="none" strike="noStrike">
                          <a:solidFill>
                            <a:srgbClr val="000000"/>
                          </a:solidFill>
                          <a:effectLst/>
                          <a:latin typeface="Arial" panose="020B0604020202020204" pitchFamily="34" charset="0"/>
                        </a:rPr>
                        <a:t>23</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0702084"/>
                  </a:ext>
                </a:extLst>
              </a:tr>
              <a:tr h="344015">
                <a:tc>
                  <a:txBody>
                    <a:bodyPr/>
                    <a:lstStyle/>
                    <a:p>
                      <a:pPr algn="l" rtl="0" fontAlgn="b"/>
                      <a:r>
                        <a:rPr lang="es-MX" sz="900" b="0" i="0" u="none" strike="noStrike">
                          <a:solidFill>
                            <a:srgbClr val="000000"/>
                          </a:solidFill>
                          <a:effectLst/>
                          <a:latin typeface="Arial" panose="020B0604020202020204" pitchFamily="34" charset="0"/>
                        </a:rPr>
                        <a:t>3. Políticas de Transparencia: Estado Abierto, Gobierno Digital, Transparencia Proactiva, SIPOT y Datos Abiertos</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44</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6</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12</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13</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13</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1" i="0" u="none" strike="noStrike">
                          <a:solidFill>
                            <a:srgbClr val="000000"/>
                          </a:solidFill>
                          <a:effectLst/>
                          <a:latin typeface="Arial" panose="020B0604020202020204" pitchFamily="34" charset="0"/>
                        </a:rPr>
                        <a:t>44</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2461386"/>
                  </a:ext>
                </a:extLst>
              </a:tr>
              <a:tr h="208494">
                <a:tc>
                  <a:txBody>
                    <a:bodyPr/>
                    <a:lstStyle/>
                    <a:p>
                      <a:pPr algn="l" rtl="0" fontAlgn="b"/>
                      <a:r>
                        <a:rPr lang="es-MX" sz="900" b="0" i="0" u="none" strike="noStrike">
                          <a:solidFill>
                            <a:srgbClr val="000000"/>
                          </a:solidFill>
                          <a:effectLst/>
                          <a:latin typeface="Arial" panose="020B0604020202020204" pitchFamily="34" charset="0"/>
                        </a:rPr>
                        <a:t>4. Rendición de Cuentas y Anticorrupción</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14</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2</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3</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4</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5</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1" i="0" u="none" strike="noStrike">
                          <a:solidFill>
                            <a:srgbClr val="000000"/>
                          </a:solidFill>
                          <a:effectLst/>
                          <a:latin typeface="Arial" panose="020B0604020202020204" pitchFamily="34" charset="0"/>
                        </a:rPr>
                        <a:t>14</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1109562"/>
                  </a:ext>
                </a:extLst>
              </a:tr>
              <a:tr h="208494">
                <a:tc>
                  <a:txBody>
                    <a:bodyPr/>
                    <a:lstStyle/>
                    <a:p>
                      <a:pPr algn="l" rtl="0" fontAlgn="b"/>
                      <a:r>
                        <a:rPr lang="es-MX" sz="900" b="0" i="0" u="none" strike="noStrike">
                          <a:solidFill>
                            <a:srgbClr val="000000"/>
                          </a:solidFill>
                          <a:effectLst/>
                          <a:latin typeface="Arial" panose="020B0604020202020204" pitchFamily="34" charset="0"/>
                        </a:rPr>
                        <a:t>5. Actividad Materialmente Jurisdiccional de los Organismos Garantes</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14</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2</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3</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4</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5</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1" i="0" u="none" strike="noStrike">
                          <a:solidFill>
                            <a:srgbClr val="000000"/>
                          </a:solidFill>
                          <a:effectLst/>
                          <a:latin typeface="Arial" panose="020B0604020202020204" pitchFamily="34" charset="0"/>
                        </a:rPr>
                        <a:t>14</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5443097"/>
                  </a:ext>
                </a:extLst>
              </a:tr>
              <a:tr h="208494">
                <a:tc>
                  <a:txBody>
                    <a:bodyPr/>
                    <a:lstStyle/>
                    <a:p>
                      <a:pPr algn="r" rtl="0" fontAlgn="b"/>
                      <a:r>
                        <a:rPr lang="es-MX" sz="900" b="1" i="0" u="none" strike="noStrike">
                          <a:solidFill>
                            <a:srgbClr val="FFFFFF"/>
                          </a:solidFill>
                          <a:effectLst/>
                          <a:latin typeface="Arial" panose="020B0604020202020204" pitchFamily="34" charset="0"/>
                        </a:rPr>
                        <a:t>Total general</a:t>
                      </a:r>
                    </a:p>
                  </a:txBody>
                  <a:tcPr marL="9298" marR="9298" marT="929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1F4E78"/>
                    </a:solidFill>
                  </a:tcPr>
                </a:tc>
                <a:tc>
                  <a:txBody>
                    <a:bodyPr/>
                    <a:lstStyle/>
                    <a:p>
                      <a:pPr algn="ctr" rtl="0" fontAlgn="b"/>
                      <a:r>
                        <a:rPr lang="es-MX" sz="900" b="1" i="0" u="none" strike="noStrike">
                          <a:solidFill>
                            <a:srgbClr val="FFFFFF"/>
                          </a:solidFill>
                          <a:effectLst/>
                          <a:latin typeface="Arial" panose="020B0604020202020204" pitchFamily="34" charset="0"/>
                        </a:rPr>
                        <a:t>107</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rtl="0" fontAlgn="b"/>
                      <a:r>
                        <a:rPr lang="es-MX" sz="900" b="0" i="0" u="none" strike="noStrike">
                          <a:solidFill>
                            <a:srgbClr val="FFFFFF"/>
                          </a:solidFill>
                          <a:effectLst/>
                          <a:latin typeface="Arial" panose="020B0604020202020204" pitchFamily="34" charset="0"/>
                        </a:rPr>
                        <a:t>15</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rtl="0" fontAlgn="b"/>
                      <a:r>
                        <a:rPr lang="es-MX" sz="900" b="0" i="0" u="none" strike="noStrike">
                          <a:solidFill>
                            <a:srgbClr val="FFFFFF"/>
                          </a:solidFill>
                          <a:effectLst/>
                          <a:latin typeface="Arial" panose="020B0604020202020204" pitchFamily="34" charset="0"/>
                        </a:rPr>
                        <a:t>27</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rtl="0" fontAlgn="b"/>
                      <a:r>
                        <a:rPr lang="es-MX" sz="900" b="0" i="0" u="none" strike="noStrike">
                          <a:solidFill>
                            <a:srgbClr val="FFFFFF"/>
                          </a:solidFill>
                          <a:effectLst/>
                          <a:latin typeface="Arial" panose="020B0604020202020204" pitchFamily="34" charset="0"/>
                        </a:rPr>
                        <a:t>32</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rtl="0" fontAlgn="b"/>
                      <a:r>
                        <a:rPr lang="es-MX" sz="900" b="0" i="0" u="none" strike="noStrike">
                          <a:solidFill>
                            <a:srgbClr val="FFFFFF"/>
                          </a:solidFill>
                          <a:effectLst/>
                          <a:latin typeface="Arial" panose="020B0604020202020204" pitchFamily="34" charset="0"/>
                        </a:rPr>
                        <a:t>33</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rtl="0" fontAlgn="b"/>
                      <a:r>
                        <a:rPr lang="es-MX" sz="900" b="1" i="0" u="none" strike="noStrike">
                          <a:solidFill>
                            <a:srgbClr val="FFFFFF"/>
                          </a:solidFill>
                          <a:effectLst/>
                          <a:latin typeface="Arial" panose="020B0604020202020204" pitchFamily="34" charset="0"/>
                        </a:rPr>
                        <a:t>107</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1007498388"/>
                  </a:ext>
                </a:extLst>
              </a:tr>
              <a:tr h="323165">
                <a:tc>
                  <a:txBody>
                    <a:bodyPr/>
                    <a:lstStyle/>
                    <a:p>
                      <a:pPr algn="l" fontAlgn="b"/>
                      <a:r>
                        <a:rPr lang="es-MX" sz="1800" b="0" i="0" u="none" strike="noStrike">
                          <a:solidFill>
                            <a:srgbClr val="000000"/>
                          </a:solidFill>
                          <a:effectLst/>
                          <a:latin typeface="Arial" panose="020B0604020202020204" pitchFamily="34" charset="0"/>
                        </a:rPr>
                        <a:t> </a:t>
                      </a:r>
                    </a:p>
                  </a:txBody>
                  <a:tcPr marL="9298" marR="9298" marT="92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a:solidFill>
                            <a:srgbClr val="000000"/>
                          </a:solidFill>
                          <a:effectLst/>
                          <a:latin typeface="Arial" panose="020B0604020202020204" pitchFamily="34" charset="0"/>
                        </a:rPr>
                        <a:t> </a:t>
                      </a:r>
                    </a:p>
                  </a:txBody>
                  <a:tcPr marL="9298" marR="9298" marT="929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a:solidFill>
                            <a:srgbClr val="000000"/>
                          </a:solidFill>
                          <a:effectLst/>
                          <a:latin typeface="Arial" panose="020B0604020202020204" pitchFamily="34" charset="0"/>
                        </a:rPr>
                        <a:t> </a:t>
                      </a:r>
                    </a:p>
                  </a:txBody>
                  <a:tcPr marL="9298" marR="9298" marT="929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a:solidFill>
                            <a:srgbClr val="000000"/>
                          </a:solidFill>
                          <a:effectLst/>
                          <a:latin typeface="Arial" panose="020B0604020202020204" pitchFamily="34" charset="0"/>
                        </a:rPr>
                        <a:t> </a:t>
                      </a:r>
                    </a:p>
                  </a:txBody>
                  <a:tcPr marL="9298" marR="9298" marT="929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a:solidFill>
                            <a:srgbClr val="000000"/>
                          </a:solidFill>
                          <a:effectLst/>
                          <a:latin typeface="Arial" panose="020B0604020202020204" pitchFamily="34" charset="0"/>
                        </a:rPr>
                        <a:t> </a:t>
                      </a:r>
                    </a:p>
                  </a:txBody>
                  <a:tcPr marL="9298" marR="9298" marT="929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a:solidFill>
                            <a:srgbClr val="000000"/>
                          </a:solidFill>
                          <a:effectLst/>
                          <a:latin typeface="Arial" panose="020B0604020202020204" pitchFamily="34" charset="0"/>
                        </a:rPr>
                        <a:t> </a:t>
                      </a:r>
                    </a:p>
                  </a:txBody>
                  <a:tcPr marL="9298" marR="9298" marT="929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a:solidFill>
                            <a:srgbClr val="000000"/>
                          </a:solidFill>
                          <a:effectLst/>
                          <a:latin typeface="Arial" panose="020B0604020202020204" pitchFamily="34" charset="0"/>
                        </a:rPr>
                        <a:t> </a:t>
                      </a:r>
                    </a:p>
                  </a:txBody>
                  <a:tcPr marL="9298" marR="9298" marT="929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2838527"/>
                  </a:ext>
                </a:extLst>
              </a:tr>
              <a:tr h="317994">
                <a:tc>
                  <a:txBody>
                    <a:bodyPr/>
                    <a:lstStyle/>
                    <a:p>
                      <a:pPr algn="ctr" rtl="0" fontAlgn="b"/>
                      <a:r>
                        <a:rPr lang="es-MX" sz="1400" b="1" i="0" u="none" strike="noStrike" dirty="0">
                          <a:solidFill>
                            <a:srgbClr val="FFFFFF"/>
                          </a:solidFill>
                          <a:effectLst/>
                          <a:latin typeface="Arial" panose="020B0604020202020204" pitchFamily="34" charset="0"/>
                        </a:rPr>
                        <a:t>PRONADATOS</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rtl="0" fontAlgn="b"/>
                      <a:r>
                        <a:rPr lang="es-MX" sz="900" b="1" i="0" u="none" strike="noStrike">
                          <a:solidFill>
                            <a:srgbClr val="FFFFFF"/>
                          </a:solidFill>
                          <a:effectLst/>
                          <a:latin typeface="Arial" panose="020B0604020202020204" pitchFamily="34" charset="0"/>
                        </a:rPr>
                        <a:t>L. A. Totales</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rtl="0" fontAlgn="b"/>
                      <a:r>
                        <a:rPr lang="es-MX" sz="900" b="1" i="0" u="none" strike="noStrike">
                          <a:solidFill>
                            <a:srgbClr val="FFFFFF"/>
                          </a:solidFill>
                          <a:effectLst/>
                          <a:latin typeface="Arial" panose="020B0604020202020204" pitchFamily="34" charset="0"/>
                        </a:rPr>
                        <a:t>2023</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rtl="0" fontAlgn="b"/>
                      <a:r>
                        <a:rPr lang="es-MX" sz="900" b="1" i="0" u="none" strike="noStrike">
                          <a:solidFill>
                            <a:srgbClr val="FFFFFF"/>
                          </a:solidFill>
                          <a:effectLst/>
                          <a:latin typeface="Arial" panose="020B0604020202020204" pitchFamily="34" charset="0"/>
                        </a:rPr>
                        <a:t>2024</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rtl="0" fontAlgn="b"/>
                      <a:r>
                        <a:rPr lang="es-MX" sz="900" b="1" i="0" u="none" strike="noStrike">
                          <a:solidFill>
                            <a:srgbClr val="FFFFFF"/>
                          </a:solidFill>
                          <a:effectLst/>
                          <a:latin typeface="Arial" panose="020B0604020202020204" pitchFamily="34" charset="0"/>
                        </a:rPr>
                        <a:t>2025</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rtl="0" fontAlgn="b"/>
                      <a:r>
                        <a:rPr lang="es-MX" sz="900" b="1" i="0" u="none" strike="noStrike">
                          <a:solidFill>
                            <a:srgbClr val="FFFFFF"/>
                          </a:solidFill>
                          <a:effectLst/>
                          <a:latin typeface="Arial" panose="020B0604020202020204" pitchFamily="34" charset="0"/>
                        </a:rPr>
                        <a:t>2026</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rtl="0" fontAlgn="b"/>
                      <a:r>
                        <a:rPr lang="es-MX" sz="900" b="1" i="0" u="none" strike="noStrike">
                          <a:solidFill>
                            <a:srgbClr val="FFFFFF"/>
                          </a:solidFill>
                          <a:effectLst/>
                          <a:latin typeface="Arial" panose="020B0604020202020204" pitchFamily="34" charset="0"/>
                        </a:rPr>
                        <a:t>TOTAL</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2127284302"/>
                  </a:ext>
                </a:extLst>
              </a:tr>
              <a:tr h="317994">
                <a:tc>
                  <a:txBody>
                    <a:bodyPr/>
                    <a:lstStyle/>
                    <a:p>
                      <a:pPr algn="l" rtl="0" fontAlgn="b"/>
                      <a:r>
                        <a:rPr lang="es-MX" sz="900" b="0" i="0" u="none" strike="noStrike" dirty="0">
                          <a:solidFill>
                            <a:srgbClr val="000000"/>
                          </a:solidFill>
                          <a:effectLst/>
                          <a:latin typeface="Arial" panose="020B0604020202020204" pitchFamily="34" charset="0"/>
                        </a:rPr>
                        <a:t>1. Educación y cultura de protección de datos personales entre la sociedad mexicana.</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12</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2</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3</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3</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4</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1" i="0" u="none" strike="noStrike">
                          <a:solidFill>
                            <a:srgbClr val="000000"/>
                          </a:solidFill>
                          <a:effectLst/>
                          <a:latin typeface="Arial" panose="020B0604020202020204" pitchFamily="34" charset="0"/>
                        </a:rPr>
                        <a:t>12</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8023765"/>
                  </a:ext>
                </a:extLst>
              </a:tr>
              <a:tr h="344015">
                <a:tc>
                  <a:txBody>
                    <a:bodyPr/>
                    <a:lstStyle/>
                    <a:p>
                      <a:pPr algn="l" rtl="0" fontAlgn="b"/>
                      <a:r>
                        <a:rPr lang="es-MX" sz="900" b="0" i="0" u="none" strike="noStrike" dirty="0">
                          <a:solidFill>
                            <a:srgbClr val="000000"/>
                          </a:solidFill>
                          <a:effectLst/>
                          <a:latin typeface="Arial" panose="020B0604020202020204" pitchFamily="34" charset="0"/>
                        </a:rPr>
                        <a:t>2. Ejercicio de los derechos ARCO (Acceso, Rectificación, Cancelación y Oposición al tratamiento de datos personales) y de Portabilidad.</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15</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dirty="0">
                          <a:solidFill>
                            <a:srgbClr val="000000"/>
                          </a:solidFill>
                          <a:effectLst/>
                          <a:latin typeface="Arial" panose="020B0604020202020204" pitchFamily="34" charset="0"/>
                        </a:rPr>
                        <a:t>2</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4</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4</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5</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1" i="0" u="none" strike="noStrike">
                          <a:solidFill>
                            <a:srgbClr val="000000"/>
                          </a:solidFill>
                          <a:effectLst/>
                          <a:latin typeface="Arial" panose="020B0604020202020204" pitchFamily="34" charset="0"/>
                        </a:rPr>
                        <a:t>15</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908733"/>
                  </a:ext>
                </a:extLst>
              </a:tr>
              <a:tr h="317994">
                <a:tc>
                  <a:txBody>
                    <a:bodyPr/>
                    <a:lstStyle/>
                    <a:p>
                      <a:pPr algn="l" rtl="0" fontAlgn="b"/>
                      <a:r>
                        <a:rPr lang="es-MX" sz="900" b="0" i="0" u="none" strike="noStrike">
                          <a:solidFill>
                            <a:srgbClr val="000000"/>
                          </a:solidFill>
                          <a:effectLst/>
                          <a:latin typeface="Arial" panose="020B0604020202020204" pitchFamily="34" charset="0"/>
                        </a:rPr>
                        <a:t>3. Capacitación a los responsables en materia de protección de datos personales.</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16</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3</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4</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4</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5</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1" i="0" u="none" strike="noStrike">
                          <a:solidFill>
                            <a:srgbClr val="000000"/>
                          </a:solidFill>
                          <a:effectLst/>
                          <a:latin typeface="Arial" panose="020B0604020202020204" pitchFamily="34" charset="0"/>
                        </a:rPr>
                        <a:t>16</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3835909"/>
                  </a:ext>
                </a:extLst>
              </a:tr>
              <a:tr h="317994">
                <a:tc>
                  <a:txBody>
                    <a:bodyPr/>
                    <a:lstStyle/>
                    <a:p>
                      <a:pPr algn="l" rtl="0" fontAlgn="b"/>
                      <a:r>
                        <a:rPr lang="es-MX" sz="900" b="0" i="0" u="none" strike="noStrike">
                          <a:solidFill>
                            <a:srgbClr val="000000"/>
                          </a:solidFill>
                          <a:effectLst/>
                          <a:latin typeface="Arial" panose="020B0604020202020204" pitchFamily="34" charset="0"/>
                        </a:rPr>
                        <a:t>4. Implementación y mantenimiento de un Sistema de Gestión de Seguridad (SGS).</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25</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5</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6</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7</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7</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1" i="0" u="none" strike="noStrike">
                          <a:solidFill>
                            <a:srgbClr val="000000"/>
                          </a:solidFill>
                          <a:effectLst/>
                          <a:latin typeface="Arial" panose="020B0604020202020204" pitchFamily="34" charset="0"/>
                        </a:rPr>
                        <a:t>25</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2966727"/>
                  </a:ext>
                </a:extLst>
              </a:tr>
              <a:tr h="208494">
                <a:tc>
                  <a:txBody>
                    <a:bodyPr/>
                    <a:lstStyle/>
                    <a:p>
                      <a:pPr algn="l" rtl="0" fontAlgn="b"/>
                      <a:r>
                        <a:rPr lang="es-MX" sz="900" b="0" i="0" u="none" strike="noStrike">
                          <a:solidFill>
                            <a:srgbClr val="000000"/>
                          </a:solidFill>
                          <a:effectLst/>
                          <a:latin typeface="Arial" panose="020B0604020202020204" pitchFamily="34" charset="0"/>
                        </a:rPr>
                        <a:t>5. Estándares nacionales, internacionales y buenas prácticas en la materia.</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10</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2</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2</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3</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3</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1" i="0" u="none" strike="noStrike">
                          <a:solidFill>
                            <a:srgbClr val="000000"/>
                          </a:solidFill>
                          <a:effectLst/>
                          <a:latin typeface="Arial" panose="020B0604020202020204" pitchFamily="34" charset="0"/>
                        </a:rPr>
                        <a:t>10</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8548564"/>
                  </a:ext>
                </a:extLst>
              </a:tr>
              <a:tr h="208494">
                <a:tc>
                  <a:txBody>
                    <a:bodyPr/>
                    <a:lstStyle/>
                    <a:p>
                      <a:pPr algn="l" rtl="0" fontAlgn="b"/>
                      <a:r>
                        <a:rPr lang="es-MX" sz="900" b="0" i="0" u="none" strike="noStrike">
                          <a:solidFill>
                            <a:srgbClr val="000000"/>
                          </a:solidFill>
                          <a:effectLst/>
                          <a:latin typeface="Arial" panose="020B0604020202020204" pitchFamily="34" charset="0"/>
                        </a:rPr>
                        <a:t>6. Monitoreo, seguimiento, y verificación de metas.</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11</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1</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3</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3</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4</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1" i="0" u="none" strike="noStrike">
                          <a:solidFill>
                            <a:srgbClr val="000000"/>
                          </a:solidFill>
                          <a:effectLst/>
                          <a:latin typeface="Arial" panose="020B0604020202020204" pitchFamily="34" charset="0"/>
                        </a:rPr>
                        <a:t>11</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4257966"/>
                  </a:ext>
                </a:extLst>
              </a:tr>
              <a:tr h="208494">
                <a:tc>
                  <a:txBody>
                    <a:bodyPr/>
                    <a:lstStyle/>
                    <a:p>
                      <a:pPr algn="l" rtl="0" fontAlgn="b"/>
                      <a:r>
                        <a:rPr lang="es-MX" sz="900" b="0" i="0" u="none" strike="noStrike">
                          <a:solidFill>
                            <a:srgbClr val="000000"/>
                          </a:solidFill>
                          <a:effectLst/>
                          <a:latin typeface="Arial" panose="020B0604020202020204" pitchFamily="34" charset="0"/>
                        </a:rPr>
                        <a:t>7. Acciones preventivas en materia de protección de datos personales.</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16</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3</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4</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4</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5</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1" i="0" u="none" strike="noStrike">
                          <a:solidFill>
                            <a:srgbClr val="000000"/>
                          </a:solidFill>
                          <a:effectLst/>
                          <a:latin typeface="Arial" panose="020B0604020202020204" pitchFamily="34" charset="0"/>
                        </a:rPr>
                        <a:t>16</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2943831"/>
                  </a:ext>
                </a:extLst>
              </a:tr>
              <a:tr h="208494">
                <a:tc>
                  <a:txBody>
                    <a:bodyPr/>
                    <a:lstStyle/>
                    <a:p>
                      <a:pPr algn="l" rtl="0" fontAlgn="b"/>
                      <a:r>
                        <a:rPr lang="es-MX" sz="900" b="0" i="0" u="none" strike="noStrike">
                          <a:solidFill>
                            <a:srgbClr val="000000"/>
                          </a:solidFill>
                          <a:effectLst/>
                          <a:latin typeface="Arial" panose="020B0604020202020204" pitchFamily="34" charset="0"/>
                        </a:rPr>
                        <a:t>8. Perspectiva normativa con enfoque de política pública.</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12</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2</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3</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3</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4</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1" i="0" u="none" strike="noStrike">
                          <a:solidFill>
                            <a:srgbClr val="000000"/>
                          </a:solidFill>
                          <a:effectLst/>
                          <a:latin typeface="Arial" panose="020B0604020202020204" pitchFamily="34" charset="0"/>
                        </a:rPr>
                        <a:t>12</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0095673"/>
                  </a:ext>
                </a:extLst>
              </a:tr>
              <a:tr h="208494">
                <a:tc>
                  <a:txBody>
                    <a:bodyPr/>
                    <a:lstStyle/>
                    <a:p>
                      <a:pPr algn="l" rtl="0" fontAlgn="b"/>
                      <a:r>
                        <a:rPr lang="es-MX" sz="900" b="0" i="0" u="none" strike="noStrike">
                          <a:solidFill>
                            <a:srgbClr val="000000"/>
                          </a:solidFill>
                          <a:effectLst/>
                          <a:latin typeface="Arial" panose="020B0604020202020204" pitchFamily="34" charset="0"/>
                        </a:rPr>
                        <a:t>9. Actividad Materialmente Jurisdiccional de los Organismos Garantes.</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20</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3</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5</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6</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0" i="0" u="none" strike="noStrike">
                          <a:solidFill>
                            <a:srgbClr val="000000"/>
                          </a:solidFill>
                          <a:effectLst/>
                          <a:latin typeface="Arial" panose="020B0604020202020204" pitchFamily="34" charset="0"/>
                        </a:rPr>
                        <a:t>6</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1" i="0" u="none" strike="noStrike">
                          <a:solidFill>
                            <a:srgbClr val="000000"/>
                          </a:solidFill>
                          <a:effectLst/>
                          <a:latin typeface="Arial" panose="020B0604020202020204" pitchFamily="34" charset="0"/>
                        </a:rPr>
                        <a:t>20</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2712528"/>
                  </a:ext>
                </a:extLst>
              </a:tr>
              <a:tr h="208494">
                <a:tc>
                  <a:txBody>
                    <a:bodyPr/>
                    <a:lstStyle/>
                    <a:p>
                      <a:pPr algn="r" rtl="0" fontAlgn="b"/>
                      <a:r>
                        <a:rPr lang="es-MX" sz="900" b="1" i="0" u="none" strike="noStrike" dirty="0">
                          <a:solidFill>
                            <a:srgbClr val="FFFFFF"/>
                          </a:solidFill>
                          <a:effectLst/>
                          <a:latin typeface="Arial" panose="020B0604020202020204" pitchFamily="34" charset="0"/>
                        </a:rPr>
                        <a:t>Total general</a:t>
                      </a:r>
                    </a:p>
                  </a:txBody>
                  <a:tcPr marL="9298" marR="9298" marT="929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1F4E78"/>
                    </a:solidFill>
                  </a:tcPr>
                </a:tc>
                <a:tc>
                  <a:txBody>
                    <a:bodyPr/>
                    <a:lstStyle/>
                    <a:p>
                      <a:pPr algn="ctr" rtl="0" fontAlgn="b"/>
                      <a:r>
                        <a:rPr lang="es-MX" sz="900" b="1" i="0" u="none" strike="noStrike">
                          <a:solidFill>
                            <a:srgbClr val="FFFFFF"/>
                          </a:solidFill>
                          <a:effectLst/>
                          <a:latin typeface="Arial" panose="020B0604020202020204" pitchFamily="34" charset="0"/>
                        </a:rPr>
                        <a:t>137</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rtl="0" fontAlgn="b"/>
                      <a:r>
                        <a:rPr lang="es-MX" sz="900" b="0" i="0" u="none" strike="noStrike" dirty="0">
                          <a:solidFill>
                            <a:srgbClr val="FFFFFF"/>
                          </a:solidFill>
                          <a:effectLst/>
                          <a:latin typeface="Arial" panose="020B0604020202020204" pitchFamily="34" charset="0"/>
                        </a:rPr>
                        <a:t>23</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rtl="0" fontAlgn="b"/>
                      <a:r>
                        <a:rPr lang="es-MX" sz="900" b="0" i="0" u="none" strike="noStrike">
                          <a:solidFill>
                            <a:srgbClr val="FFFFFF"/>
                          </a:solidFill>
                          <a:effectLst/>
                          <a:latin typeface="Arial" panose="020B0604020202020204" pitchFamily="34" charset="0"/>
                        </a:rPr>
                        <a:t>34</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rtl="0" fontAlgn="b"/>
                      <a:r>
                        <a:rPr lang="es-MX" sz="900" b="0" i="0" u="none" strike="noStrike">
                          <a:solidFill>
                            <a:srgbClr val="FFFFFF"/>
                          </a:solidFill>
                          <a:effectLst/>
                          <a:latin typeface="Arial" panose="020B0604020202020204" pitchFamily="34" charset="0"/>
                        </a:rPr>
                        <a:t>37</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rtl="0" fontAlgn="b"/>
                      <a:r>
                        <a:rPr lang="es-MX" sz="900" b="0" i="0" u="none" strike="noStrike">
                          <a:solidFill>
                            <a:srgbClr val="FFFFFF"/>
                          </a:solidFill>
                          <a:effectLst/>
                          <a:latin typeface="Arial" panose="020B0604020202020204" pitchFamily="34" charset="0"/>
                        </a:rPr>
                        <a:t>43</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rtl="0" fontAlgn="b"/>
                      <a:r>
                        <a:rPr lang="es-MX" sz="900" b="1" i="0" u="none" strike="noStrike" dirty="0">
                          <a:solidFill>
                            <a:srgbClr val="FFFFFF"/>
                          </a:solidFill>
                          <a:effectLst/>
                          <a:latin typeface="Arial" panose="020B0604020202020204" pitchFamily="34" charset="0"/>
                        </a:rPr>
                        <a:t>137</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1511592308"/>
                  </a:ext>
                </a:extLst>
              </a:tr>
            </a:tbl>
          </a:graphicData>
        </a:graphic>
      </p:graphicFrame>
    </p:spTree>
    <p:extLst>
      <p:ext uri="{BB962C8B-B14F-4D97-AF65-F5344CB8AC3E}">
        <p14:creationId xmlns:p14="http://schemas.microsoft.com/office/powerpoint/2010/main" val="1487643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 name="Rectangle 10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4" name="Rectangle 10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Freeform: Shape 11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Rectangle 11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Imagen 1">
            <a:extLst>
              <a:ext uri="{FF2B5EF4-FFF2-40B4-BE49-F238E27FC236}">
                <a16:creationId xmlns:a16="http://schemas.microsoft.com/office/drawing/2014/main" id="{11729297-CAD3-3F6D-0976-31E7720A55A1}"/>
              </a:ext>
            </a:extLst>
          </p:cNvPr>
          <p:cNvPicPr>
            <a:picLocks noChangeAspect="1"/>
          </p:cNvPicPr>
          <p:nvPr/>
        </p:nvPicPr>
        <p:blipFill>
          <a:blip r:embed="rId2"/>
          <a:stretch>
            <a:fillRect/>
          </a:stretch>
        </p:blipFill>
        <p:spPr>
          <a:xfrm>
            <a:off x="7316721" y="5881756"/>
            <a:ext cx="1542422" cy="963251"/>
          </a:xfrm>
          <a:prstGeom prst="rect">
            <a:avLst/>
          </a:prstGeom>
        </p:spPr>
      </p:pic>
      <p:sp>
        <p:nvSpPr>
          <p:cNvPr id="13" name="CuadroTexto 12">
            <a:extLst>
              <a:ext uri="{FF2B5EF4-FFF2-40B4-BE49-F238E27FC236}">
                <a16:creationId xmlns:a16="http://schemas.microsoft.com/office/drawing/2014/main" id="{AE5D8BFA-E1A6-5E50-C62C-36F8F2607C56}"/>
              </a:ext>
            </a:extLst>
          </p:cNvPr>
          <p:cNvSpPr txBox="1"/>
          <p:nvPr/>
        </p:nvSpPr>
        <p:spPr>
          <a:xfrm>
            <a:off x="219803" y="2777975"/>
            <a:ext cx="3547076" cy="1421928"/>
          </a:xfrm>
          <a:prstGeom prst="rect">
            <a:avLst/>
          </a:prstGeom>
          <a:noFill/>
        </p:spPr>
        <p:txBody>
          <a:bodyPr wrap="square">
            <a:spAutoFit/>
          </a:bodyPr>
          <a:lstStyle/>
          <a:p>
            <a:pPr algn="ctr">
              <a:lnSpc>
                <a:spcPct val="90000"/>
              </a:lnSpc>
              <a:spcBef>
                <a:spcPct val="0"/>
              </a:spcBef>
              <a:spcAft>
                <a:spcPts val="600"/>
              </a:spcAft>
            </a:pPr>
            <a:r>
              <a:rPr lang="es-MX" sz="3200" dirty="0">
                <a:solidFill>
                  <a:schemeClr val="bg1"/>
                </a:solidFill>
              </a:rPr>
              <a:t>Propuesta de Líneas de Acción a realizar por año</a:t>
            </a:r>
            <a:endParaRPr lang="en-US" sz="3200" dirty="0">
              <a:solidFill>
                <a:schemeClr val="bg1"/>
              </a:solidFill>
            </a:endParaRPr>
          </a:p>
        </p:txBody>
      </p:sp>
      <p:pic>
        <p:nvPicPr>
          <p:cNvPr id="10" name="Imagen 9">
            <a:extLst>
              <a:ext uri="{FF2B5EF4-FFF2-40B4-BE49-F238E27FC236}">
                <a16:creationId xmlns:a16="http://schemas.microsoft.com/office/drawing/2014/main" id="{CDC11AB8-05BC-305A-1E59-7C2939E01AE0}"/>
              </a:ext>
            </a:extLst>
          </p:cNvPr>
          <p:cNvPicPr>
            <a:picLocks noChangeAspect="1"/>
          </p:cNvPicPr>
          <p:nvPr/>
        </p:nvPicPr>
        <p:blipFill>
          <a:blip r:embed="rId3"/>
          <a:stretch>
            <a:fillRect/>
          </a:stretch>
        </p:blipFill>
        <p:spPr>
          <a:xfrm>
            <a:off x="4379194" y="1018560"/>
            <a:ext cx="7254240" cy="4800600"/>
          </a:xfrm>
          <a:prstGeom prst="rect">
            <a:avLst/>
          </a:prstGeom>
        </p:spPr>
      </p:pic>
    </p:spTree>
    <p:extLst>
      <p:ext uri="{BB962C8B-B14F-4D97-AF65-F5344CB8AC3E}">
        <p14:creationId xmlns:p14="http://schemas.microsoft.com/office/powerpoint/2010/main" val="3912190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 name="Rectangle 10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4" name="Rectangle 10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Freeform: Shape 11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Rectangle 11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Imagen 1">
            <a:extLst>
              <a:ext uri="{FF2B5EF4-FFF2-40B4-BE49-F238E27FC236}">
                <a16:creationId xmlns:a16="http://schemas.microsoft.com/office/drawing/2014/main" id="{11729297-CAD3-3F6D-0976-31E7720A55A1}"/>
              </a:ext>
            </a:extLst>
          </p:cNvPr>
          <p:cNvPicPr>
            <a:picLocks noChangeAspect="1"/>
          </p:cNvPicPr>
          <p:nvPr/>
        </p:nvPicPr>
        <p:blipFill>
          <a:blip r:embed="rId2"/>
          <a:stretch>
            <a:fillRect/>
          </a:stretch>
        </p:blipFill>
        <p:spPr>
          <a:xfrm>
            <a:off x="7316721" y="5881756"/>
            <a:ext cx="1542422" cy="963251"/>
          </a:xfrm>
          <a:prstGeom prst="rect">
            <a:avLst/>
          </a:prstGeom>
        </p:spPr>
      </p:pic>
      <p:sp>
        <p:nvSpPr>
          <p:cNvPr id="13" name="CuadroTexto 12">
            <a:extLst>
              <a:ext uri="{FF2B5EF4-FFF2-40B4-BE49-F238E27FC236}">
                <a16:creationId xmlns:a16="http://schemas.microsoft.com/office/drawing/2014/main" id="{AE5D8BFA-E1A6-5E50-C62C-36F8F2607C56}"/>
              </a:ext>
            </a:extLst>
          </p:cNvPr>
          <p:cNvSpPr txBox="1"/>
          <p:nvPr/>
        </p:nvSpPr>
        <p:spPr>
          <a:xfrm>
            <a:off x="219803" y="2777975"/>
            <a:ext cx="3547076" cy="1421928"/>
          </a:xfrm>
          <a:prstGeom prst="rect">
            <a:avLst/>
          </a:prstGeom>
          <a:noFill/>
        </p:spPr>
        <p:txBody>
          <a:bodyPr wrap="square">
            <a:spAutoFit/>
          </a:bodyPr>
          <a:lstStyle/>
          <a:p>
            <a:pPr algn="ctr">
              <a:lnSpc>
                <a:spcPct val="90000"/>
              </a:lnSpc>
              <a:spcBef>
                <a:spcPct val="0"/>
              </a:spcBef>
              <a:spcAft>
                <a:spcPts val="600"/>
              </a:spcAft>
            </a:pPr>
            <a:r>
              <a:rPr lang="es-MX" sz="3200" dirty="0">
                <a:solidFill>
                  <a:schemeClr val="bg1"/>
                </a:solidFill>
              </a:rPr>
              <a:t>Propuesta de Líneas de Acción a realizar por año</a:t>
            </a:r>
            <a:endParaRPr lang="en-US" sz="3200" dirty="0">
              <a:solidFill>
                <a:schemeClr val="bg1"/>
              </a:solidFill>
            </a:endParaRPr>
          </a:p>
        </p:txBody>
      </p:sp>
      <p:pic>
        <p:nvPicPr>
          <p:cNvPr id="4" name="Imagen 3">
            <a:extLst>
              <a:ext uri="{FF2B5EF4-FFF2-40B4-BE49-F238E27FC236}">
                <a16:creationId xmlns:a16="http://schemas.microsoft.com/office/drawing/2014/main" id="{BC6A4C72-3180-0016-88C5-1C203AB4D932}"/>
              </a:ext>
            </a:extLst>
          </p:cNvPr>
          <p:cNvPicPr>
            <a:picLocks noChangeAspect="1"/>
          </p:cNvPicPr>
          <p:nvPr/>
        </p:nvPicPr>
        <p:blipFill>
          <a:blip r:embed="rId3"/>
          <a:stretch>
            <a:fillRect/>
          </a:stretch>
        </p:blipFill>
        <p:spPr>
          <a:xfrm>
            <a:off x="4349412" y="1027679"/>
            <a:ext cx="7254240" cy="4922520"/>
          </a:xfrm>
          <a:prstGeom prst="rect">
            <a:avLst/>
          </a:prstGeom>
        </p:spPr>
      </p:pic>
    </p:spTree>
    <p:extLst>
      <p:ext uri="{BB962C8B-B14F-4D97-AF65-F5344CB8AC3E}">
        <p14:creationId xmlns:p14="http://schemas.microsoft.com/office/powerpoint/2010/main" val="2846098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 name="Rectangle 10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4" name="Rectangle 10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Freeform: Shape 11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Rectangle 11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Imagen 1">
            <a:extLst>
              <a:ext uri="{FF2B5EF4-FFF2-40B4-BE49-F238E27FC236}">
                <a16:creationId xmlns:a16="http://schemas.microsoft.com/office/drawing/2014/main" id="{11729297-CAD3-3F6D-0976-31E7720A55A1}"/>
              </a:ext>
            </a:extLst>
          </p:cNvPr>
          <p:cNvPicPr>
            <a:picLocks noChangeAspect="1"/>
          </p:cNvPicPr>
          <p:nvPr/>
        </p:nvPicPr>
        <p:blipFill>
          <a:blip r:embed="rId2"/>
          <a:stretch>
            <a:fillRect/>
          </a:stretch>
        </p:blipFill>
        <p:spPr>
          <a:xfrm>
            <a:off x="7316721" y="5881756"/>
            <a:ext cx="1542422" cy="963251"/>
          </a:xfrm>
          <a:prstGeom prst="rect">
            <a:avLst/>
          </a:prstGeom>
        </p:spPr>
      </p:pic>
      <p:sp>
        <p:nvSpPr>
          <p:cNvPr id="13" name="CuadroTexto 12">
            <a:extLst>
              <a:ext uri="{FF2B5EF4-FFF2-40B4-BE49-F238E27FC236}">
                <a16:creationId xmlns:a16="http://schemas.microsoft.com/office/drawing/2014/main" id="{AE5D8BFA-E1A6-5E50-C62C-36F8F2607C56}"/>
              </a:ext>
            </a:extLst>
          </p:cNvPr>
          <p:cNvSpPr txBox="1"/>
          <p:nvPr/>
        </p:nvSpPr>
        <p:spPr>
          <a:xfrm>
            <a:off x="219803" y="2501984"/>
            <a:ext cx="3547076" cy="978729"/>
          </a:xfrm>
          <a:prstGeom prst="rect">
            <a:avLst/>
          </a:prstGeom>
          <a:noFill/>
        </p:spPr>
        <p:txBody>
          <a:bodyPr wrap="square">
            <a:spAutoFit/>
          </a:bodyPr>
          <a:lstStyle/>
          <a:p>
            <a:pPr algn="ctr">
              <a:lnSpc>
                <a:spcPct val="90000"/>
              </a:lnSpc>
              <a:spcBef>
                <a:spcPct val="0"/>
              </a:spcBef>
              <a:spcAft>
                <a:spcPts val="600"/>
              </a:spcAft>
            </a:pPr>
            <a:r>
              <a:rPr lang="es-MX" sz="3200" dirty="0">
                <a:solidFill>
                  <a:schemeClr val="bg1"/>
                </a:solidFill>
              </a:rPr>
              <a:t>Actividades Propuestas</a:t>
            </a:r>
            <a:endParaRPr lang="en-US" sz="3200" dirty="0">
              <a:solidFill>
                <a:schemeClr val="bg1"/>
              </a:solidFill>
            </a:endParaRPr>
          </a:p>
        </p:txBody>
      </p:sp>
      <p:sp>
        <p:nvSpPr>
          <p:cNvPr id="4" name="CuadroTexto 3">
            <a:extLst>
              <a:ext uri="{FF2B5EF4-FFF2-40B4-BE49-F238E27FC236}">
                <a16:creationId xmlns:a16="http://schemas.microsoft.com/office/drawing/2014/main" id="{3BBE5258-8659-B237-3AC9-DFF8D679FA08}"/>
              </a:ext>
            </a:extLst>
          </p:cNvPr>
          <p:cNvSpPr txBox="1"/>
          <p:nvPr/>
        </p:nvSpPr>
        <p:spPr>
          <a:xfrm>
            <a:off x="4634909" y="1998858"/>
            <a:ext cx="7038517" cy="2308324"/>
          </a:xfrm>
          <a:prstGeom prst="rect">
            <a:avLst/>
          </a:prstGeom>
          <a:noFill/>
        </p:spPr>
        <p:txBody>
          <a:bodyPr wrap="square">
            <a:spAutoFit/>
          </a:bodyPr>
          <a:lstStyle/>
          <a:p>
            <a:pPr algn="just"/>
            <a:r>
              <a:rPr lang="es-MX" sz="1800" dirty="0"/>
              <a:t>Se recibieron </a:t>
            </a:r>
            <a:r>
              <a:rPr lang="es-MX" dirty="0"/>
              <a:t>respuestas </a:t>
            </a:r>
            <a:r>
              <a:rPr lang="es-MX" sz="1800" dirty="0"/>
              <a:t>de las 11 comisiones temáticas del SNT y del INAI, donde se incluyeron actividades para el PROTAI y el PRONADATOS.</a:t>
            </a:r>
          </a:p>
          <a:p>
            <a:pPr algn="just">
              <a:buFont typeface="Arial" panose="020B0604020202020204" pitchFamily="34" charset="0"/>
              <a:buChar char="•"/>
            </a:pPr>
            <a:endParaRPr lang="es-MX" dirty="0"/>
          </a:p>
          <a:p>
            <a:pPr algn="just"/>
            <a:r>
              <a:rPr lang="es-MX" sz="1800" dirty="0">
                <a:effectLst/>
                <a:latin typeface="Calibri" panose="020F0502020204030204" pitchFamily="34" charset="0"/>
                <a:ea typeface="Calibri" panose="020F0502020204030204" pitchFamily="34" charset="0"/>
                <a:cs typeface="Times New Roman" panose="02020603050405020304" pitchFamily="18" charset="0"/>
              </a:rPr>
              <a:t>En ese sentido, </a:t>
            </a:r>
            <a:r>
              <a:rPr lang="es-MX" dirty="0">
                <a:latin typeface="Calibri" panose="020F0502020204030204" pitchFamily="34" charset="0"/>
                <a:ea typeface="Calibri" panose="020F0502020204030204" pitchFamily="34" charset="0"/>
                <a:cs typeface="Times New Roman" panose="02020603050405020304" pitchFamily="18" charset="0"/>
              </a:rPr>
              <a:t>se</a:t>
            </a:r>
            <a:r>
              <a:rPr lang="es-MX" sz="1800" dirty="0">
                <a:effectLst/>
                <a:latin typeface="Calibri" panose="020F0502020204030204" pitchFamily="34" charset="0"/>
                <a:ea typeface="Calibri" panose="020F0502020204030204" pitchFamily="34" charset="0"/>
                <a:cs typeface="Times New Roman" panose="02020603050405020304" pitchFamily="18" charset="0"/>
              </a:rPr>
              <a:t> espera que a partir de la primera semana de marzo pueda iniciarse la implementación de los programas nacionales con la carga de las actividades específicas por parte de los organismos garantes en el sistema que se estuvo desarrollando y que se les presentará en esta misma capacitación.</a:t>
            </a:r>
          </a:p>
        </p:txBody>
      </p:sp>
    </p:spTree>
    <p:extLst>
      <p:ext uri="{BB962C8B-B14F-4D97-AF65-F5344CB8AC3E}">
        <p14:creationId xmlns:p14="http://schemas.microsoft.com/office/powerpoint/2010/main" val="3691939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 name="Rectangle 10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4" name="Rectangle 10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Freeform: Shape 11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Rectangle 11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Imagen 1">
            <a:extLst>
              <a:ext uri="{FF2B5EF4-FFF2-40B4-BE49-F238E27FC236}">
                <a16:creationId xmlns:a16="http://schemas.microsoft.com/office/drawing/2014/main" id="{11729297-CAD3-3F6D-0976-31E7720A55A1}"/>
              </a:ext>
            </a:extLst>
          </p:cNvPr>
          <p:cNvPicPr>
            <a:picLocks noChangeAspect="1"/>
          </p:cNvPicPr>
          <p:nvPr/>
        </p:nvPicPr>
        <p:blipFill>
          <a:blip r:embed="rId2"/>
          <a:stretch>
            <a:fillRect/>
          </a:stretch>
        </p:blipFill>
        <p:spPr>
          <a:xfrm>
            <a:off x="7316721" y="5881756"/>
            <a:ext cx="1542422" cy="963251"/>
          </a:xfrm>
          <a:prstGeom prst="rect">
            <a:avLst/>
          </a:prstGeom>
        </p:spPr>
      </p:pic>
      <p:sp>
        <p:nvSpPr>
          <p:cNvPr id="13" name="CuadroTexto 12">
            <a:extLst>
              <a:ext uri="{FF2B5EF4-FFF2-40B4-BE49-F238E27FC236}">
                <a16:creationId xmlns:a16="http://schemas.microsoft.com/office/drawing/2014/main" id="{AE5D8BFA-E1A6-5E50-C62C-36F8F2607C56}"/>
              </a:ext>
            </a:extLst>
          </p:cNvPr>
          <p:cNvSpPr txBox="1"/>
          <p:nvPr/>
        </p:nvSpPr>
        <p:spPr>
          <a:xfrm>
            <a:off x="219803" y="2501984"/>
            <a:ext cx="3547076" cy="978729"/>
          </a:xfrm>
          <a:prstGeom prst="rect">
            <a:avLst/>
          </a:prstGeom>
          <a:noFill/>
        </p:spPr>
        <p:txBody>
          <a:bodyPr wrap="square">
            <a:spAutoFit/>
          </a:bodyPr>
          <a:lstStyle/>
          <a:p>
            <a:pPr algn="ctr">
              <a:lnSpc>
                <a:spcPct val="90000"/>
              </a:lnSpc>
              <a:spcBef>
                <a:spcPct val="0"/>
              </a:spcBef>
              <a:spcAft>
                <a:spcPts val="600"/>
              </a:spcAft>
            </a:pPr>
            <a:r>
              <a:rPr lang="es-MX" sz="3200" dirty="0">
                <a:solidFill>
                  <a:schemeClr val="bg1"/>
                </a:solidFill>
              </a:rPr>
              <a:t>Actividades Propuestas</a:t>
            </a:r>
            <a:endParaRPr lang="en-US" sz="3200" dirty="0">
              <a:solidFill>
                <a:schemeClr val="bg1"/>
              </a:solidFill>
            </a:endParaRPr>
          </a:p>
        </p:txBody>
      </p:sp>
      <p:sp>
        <p:nvSpPr>
          <p:cNvPr id="5" name="Rectángulo 4">
            <a:extLst>
              <a:ext uri="{FF2B5EF4-FFF2-40B4-BE49-F238E27FC236}">
                <a16:creationId xmlns:a16="http://schemas.microsoft.com/office/drawing/2014/main" id="{64D98D01-D5FF-3D32-6903-C15AA4E0A490}"/>
              </a:ext>
            </a:extLst>
          </p:cNvPr>
          <p:cNvSpPr/>
          <p:nvPr/>
        </p:nvSpPr>
        <p:spPr>
          <a:xfrm>
            <a:off x="7005711" y="5881756"/>
            <a:ext cx="2082018" cy="986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4" name="Tabla 13">
            <a:extLst>
              <a:ext uri="{FF2B5EF4-FFF2-40B4-BE49-F238E27FC236}">
                <a16:creationId xmlns:a16="http://schemas.microsoft.com/office/drawing/2014/main" id="{5B539ED6-36A3-04E4-8604-CE45FC1A9FC7}"/>
              </a:ext>
            </a:extLst>
          </p:cNvPr>
          <p:cNvGraphicFramePr>
            <a:graphicFrameLocks noGrp="1"/>
          </p:cNvGraphicFramePr>
          <p:nvPr>
            <p:extLst>
              <p:ext uri="{D42A27DB-BD31-4B8C-83A1-F6EECF244321}">
                <p14:modId xmlns:p14="http://schemas.microsoft.com/office/powerpoint/2010/main" val="1550281875"/>
              </p:ext>
            </p:extLst>
          </p:nvPr>
        </p:nvGraphicFramePr>
        <p:xfrm>
          <a:off x="4809446" y="807044"/>
          <a:ext cx="6334172" cy="5264188"/>
        </p:xfrm>
        <a:graphic>
          <a:graphicData uri="http://schemas.openxmlformats.org/drawingml/2006/table">
            <a:tbl>
              <a:tblPr/>
              <a:tblGrid>
                <a:gridCol w="2345867">
                  <a:extLst>
                    <a:ext uri="{9D8B030D-6E8A-4147-A177-3AD203B41FA5}">
                      <a16:colId xmlns:a16="http://schemas.microsoft.com/office/drawing/2014/main" val="2456449723"/>
                    </a:ext>
                  </a:extLst>
                </a:gridCol>
                <a:gridCol w="588114">
                  <a:extLst>
                    <a:ext uri="{9D8B030D-6E8A-4147-A177-3AD203B41FA5}">
                      <a16:colId xmlns:a16="http://schemas.microsoft.com/office/drawing/2014/main" val="1186371787"/>
                    </a:ext>
                  </a:extLst>
                </a:gridCol>
                <a:gridCol w="59306">
                  <a:extLst>
                    <a:ext uri="{9D8B030D-6E8A-4147-A177-3AD203B41FA5}">
                      <a16:colId xmlns:a16="http://schemas.microsoft.com/office/drawing/2014/main" val="2536032412"/>
                    </a:ext>
                  </a:extLst>
                </a:gridCol>
                <a:gridCol w="1087270">
                  <a:extLst>
                    <a:ext uri="{9D8B030D-6E8A-4147-A177-3AD203B41FA5}">
                      <a16:colId xmlns:a16="http://schemas.microsoft.com/office/drawing/2014/main" val="1081661803"/>
                    </a:ext>
                  </a:extLst>
                </a:gridCol>
                <a:gridCol w="856638">
                  <a:extLst>
                    <a:ext uri="{9D8B030D-6E8A-4147-A177-3AD203B41FA5}">
                      <a16:colId xmlns:a16="http://schemas.microsoft.com/office/drawing/2014/main" val="2220424803"/>
                    </a:ext>
                  </a:extLst>
                </a:gridCol>
                <a:gridCol w="1396977">
                  <a:extLst>
                    <a:ext uri="{9D8B030D-6E8A-4147-A177-3AD203B41FA5}">
                      <a16:colId xmlns:a16="http://schemas.microsoft.com/office/drawing/2014/main" val="1697551534"/>
                    </a:ext>
                  </a:extLst>
                </a:gridCol>
              </a:tblGrid>
              <a:tr h="509692">
                <a:tc>
                  <a:txBody>
                    <a:bodyPr/>
                    <a:lstStyle/>
                    <a:p>
                      <a:pPr algn="ctr" rtl="0" fontAlgn="ctr"/>
                      <a:r>
                        <a:rPr lang="es-MX" sz="800" b="1" i="0" u="none" strike="noStrike">
                          <a:solidFill>
                            <a:srgbClr val="000000"/>
                          </a:solidFill>
                          <a:effectLst/>
                          <a:latin typeface="Arial" panose="020B0604020202020204" pitchFamily="34" charset="0"/>
                        </a:rPr>
                        <a:t>PROTAI</a:t>
                      </a:r>
                    </a:p>
                  </a:txBody>
                  <a:tcPr marL="4212" marR="4212" marT="42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MX" sz="800" b="0" i="0" u="none" strike="noStrike">
                          <a:solidFill>
                            <a:srgbClr val="000000"/>
                          </a:solidFill>
                          <a:effectLst/>
                          <a:latin typeface="Arial" panose="020B0604020202020204" pitchFamily="34" charset="0"/>
                        </a:rPr>
                        <a:t>Total Líneas de Acción</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900" b="0" i="0" u="none" strike="noStrike">
                          <a:solidFill>
                            <a:srgbClr val="000000"/>
                          </a:solidFill>
                          <a:effectLst/>
                          <a:latin typeface="Arial" panose="020B0604020202020204" pitchFamily="34" charset="0"/>
                        </a:rPr>
                        <a:t> </a:t>
                      </a:r>
                    </a:p>
                  </a:txBody>
                  <a:tcPr marL="4212" marR="4212" marT="42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MX" sz="700" b="0" i="0" u="none" strike="noStrike">
                          <a:solidFill>
                            <a:srgbClr val="000000"/>
                          </a:solidFill>
                          <a:effectLst/>
                          <a:latin typeface="Arial" panose="020B0604020202020204" pitchFamily="34" charset="0"/>
                        </a:rPr>
                        <a:t>Total General de Líneas de Acción propuestas por las Comisiones del SNT y el INAI</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MX" sz="700" b="0" i="0" u="none" strike="noStrike">
                          <a:solidFill>
                            <a:srgbClr val="000000"/>
                          </a:solidFill>
                          <a:effectLst/>
                          <a:latin typeface="Arial" panose="020B0604020202020204" pitchFamily="34" charset="0"/>
                        </a:rPr>
                        <a:t>% de Cobertura de Ejes</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MX" sz="700" b="0" i="0" u="none" strike="noStrike">
                          <a:solidFill>
                            <a:srgbClr val="000000"/>
                          </a:solidFill>
                          <a:effectLst/>
                          <a:latin typeface="Arial" panose="020B0604020202020204" pitchFamily="34" charset="0"/>
                        </a:rPr>
                        <a:t>Total de actividades propuestas por las Comisiones del SNT y el INAI</a:t>
                      </a:r>
                    </a:p>
                  </a:txBody>
                  <a:tcPr marL="4212" marR="4212" marT="42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2776157"/>
                  </a:ext>
                </a:extLst>
              </a:tr>
              <a:tr h="113733">
                <a:tc>
                  <a:txBody>
                    <a:bodyPr/>
                    <a:lstStyle/>
                    <a:p>
                      <a:pPr algn="l" fontAlgn="b"/>
                      <a:r>
                        <a:rPr lang="es-MX" sz="900" b="0" i="0" u="none" strike="noStrike">
                          <a:solidFill>
                            <a:srgbClr val="000000"/>
                          </a:solidFill>
                          <a:effectLst/>
                          <a:latin typeface="Arial" panose="020B0604020202020204" pitchFamily="34" charset="0"/>
                        </a:rPr>
                        <a:t>1. Archivo y Gestión Documental</a:t>
                      </a:r>
                    </a:p>
                  </a:txBody>
                  <a:tcPr marL="4212" marR="4212" marT="42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12</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900" b="0" i="0" u="none" strike="noStrike">
                          <a:solidFill>
                            <a:srgbClr val="000000"/>
                          </a:solidFill>
                          <a:effectLst/>
                          <a:latin typeface="Arial" panose="020B0604020202020204" pitchFamily="34" charset="0"/>
                        </a:rPr>
                        <a:t> </a:t>
                      </a:r>
                    </a:p>
                  </a:txBody>
                  <a:tcPr marL="4212" marR="4212" marT="42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10</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83.33%</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33</a:t>
                      </a:r>
                    </a:p>
                  </a:txBody>
                  <a:tcPr marL="4212" marR="4212" marT="42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54423738"/>
                  </a:ext>
                </a:extLst>
              </a:tr>
              <a:tr h="113733">
                <a:tc>
                  <a:txBody>
                    <a:bodyPr/>
                    <a:lstStyle/>
                    <a:p>
                      <a:pPr algn="l" fontAlgn="b"/>
                      <a:r>
                        <a:rPr lang="es-MX" sz="900" b="0" i="0" u="none" strike="noStrike">
                          <a:solidFill>
                            <a:srgbClr val="000000"/>
                          </a:solidFill>
                          <a:effectLst/>
                          <a:latin typeface="Arial" panose="020B0604020202020204" pitchFamily="34" charset="0"/>
                        </a:rPr>
                        <a:t>2. Derecho de Acceso a la Información</a:t>
                      </a:r>
                    </a:p>
                  </a:txBody>
                  <a:tcPr marL="4212" marR="4212" marT="42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23</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900" b="0" i="0" u="none" strike="noStrike">
                          <a:solidFill>
                            <a:srgbClr val="000000"/>
                          </a:solidFill>
                          <a:effectLst/>
                          <a:latin typeface="Arial" panose="020B0604020202020204" pitchFamily="34" charset="0"/>
                        </a:rPr>
                        <a:t> </a:t>
                      </a:r>
                    </a:p>
                  </a:txBody>
                  <a:tcPr marL="4212" marR="4212" marT="42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21</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91.30%</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128</a:t>
                      </a:r>
                    </a:p>
                  </a:txBody>
                  <a:tcPr marL="4212" marR="4212" marT="42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0707359"/>
                  </a:ext>
                </a:extLst>
              </a:tr>
              <a:tr h="341199">
                <a:tc>
                  <a:txBody>
                    <a:bodyPr/>
                    <a:lstStyle/>
                    <a:p>
                      <a:pPr algn="l" fontAlgn="b"/>
                      <a:r>
                        <a:rPr lang="es-MX" sz="900" b="0" i="0" u="none" strike="noStrike">
                          <a:solidFill>
                            <a:srgbClr val="000000"/>
                          </a:solidFill>
                          <a:effectLst/>
                          <a:latin typeface="Arial" panose="020B0604020202020204" pitchFamily="34" charset="0"/>
                        </a:rPr>
                        <a:t>3. Políticas de Transparencia: Estado Abierto, Gobierno Digital, Transparencia Proactiva, SIPOT y Datos Abiertos</a:t>
                      </a:r>
                    </a:p>
                  </a:txBody>
                  <a:tcPr marL="4212" marR="4212" marT="42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44</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900" b="0" i="0" u="none" strike="noStrike">
                          <a:solidFill>
                            <a:srgbClr val="000000"/>
                          </a:solidFill>
                          <a:effectLst/>
                          <a:latin typeface="Arial" panose="020B0604020202020204" pitchFamily="34" charset="0"/>
                        </a:rPr>
                        <a:t> </a:t>
                      </a:r>
                    </a:p>
                  </a:txBody>
                  <a:tcPr marL="4212" marR="4212" marT="42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42</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95.45%</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204</a:t>
                      </a:r>
                    </a:p>
                  </a:txBody>
                  <a:tcPr marL="4212" marR="4212" marT="42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72673128"/>
                  </a:ext>
                </a:extLst>
              </a:tr>
              <a:tr h="113733">
                <a:tc>
                  <a:txBody>
                    <a:bodyPr/>
                    <a:lstStyle/>
                    <a:p>
                      <a:pPr algn="l" fontAlgn="b"/>
                      <a:r>
                        <a:rPr lang="es-MX" sz="900" b="0" i="0" u="none" strike="noStrike">
                          <a:solidFill>
                            <a:srgbClr val="000000"/>
                          </a:solidFill>
                          <a:effectLst/>
                          <a:latin typeface="Arial" panose="020B0604020202020204" pitchFamily="34" charset="0"/>
                        </a:rPr>
                        <a:t>4. Rendición de Cuentas y Anticorrupción</a:t>
                      </a:r>
                    </a:p>
                  </a:txBody>
                  <a:tcPr marL="4212" marR="4212" marT="42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14</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900" b="0" i="0" u="none" strike="noStrike">
                          <a:solidFill>
                            <a:srgbClr val="000000"/>
                          </a:solidFill>
                          <a:effectLst/>
                          <a:latin typeface="Arial" panose="020B0604020202020204" pitchFamily="34" charset="0"/>
                        </a:rPr>
                        <a:t> </a:t>
                      </a:r>
                    </a:p>
                  </a:txBody>
                  <a:tcPr marL="4212" marR="4212" marT="42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7</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50.00%</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17</a:t>
                      </a:r>
                    </a:p>
                  </a:txBody>
                  <a:tcPr marL="4212" marR="4212" marT="42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3768577"/>
                  </a:ext>
                </a:extLst>
              </a:tr>
              <a:tr h="227466">
                <a:tc>
                  <a:txBody>
                    <a:bodyPr/>
                    <a:lstStyle/>
                    <a:p>
                      <a:pPr algn="l" fontAlgn="b"/>
                      <a:r>
                        <a:rPr lang="es-MX" sz="900" b="0" i="0" u="none" strike="noStrike">
                          <a:solidFill>
                            <a:srgbClr val="000000"/>
                          </a:solidFill>
                          <a:effectLst/>
                          <a:latin typeface="Arial" panose="020B0604020202020204" pitchFamily="34" charset="0"/>
                        </a:rPr>
                        <a:t>5. Actividad Materialmente Jurisdiccional de los Organismos Garantes</a:t>
                      </a:r>
                    </a:p>
                  </a:txBody>
                  <a:tcPr marL="4212" marR="4212" marT="42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14</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900" b="0" i="0" u="none" strike="noStrike">
                          <a:solidFill>
                            <a:srgbClr val="000000"/>
                          </a:solidFill>
                          <a:effectLst/>
                          <a:latin typeface="Arial" panose="020B0604020202020204" pitchFamily="34" charset="0"/>
                        </a:rPr>
                        <a:t> </a:t>
                      </a:r>
                    </a:p>
                  </a:txBody>
                  <a:tcPr marL="4212" marR="4212" marT="42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13</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92.86%</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53</a:t>
                      </a:r>
                    </a:p>
                  </a:txBody>
                  <a:tcPr marL="4212" marR="4212" marT="42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5496205"/>
                  </a:ext>
                </a:extLst>
              </a:tr>
              <a:tr h="117945">
                <a:tc>
                  <a:txBody>
                    <a:bodyPr/>
                    <a:lstStyle/>
                    <a:p>
                      <a:pPr algn="ctr" rtl="0" fontAlgn="ctr"/>
                      <a:r>
                        <a:rPr lang="es-MX" sz="900" b="1" i="0" u="none" strike="noStrike">
                          <a:solidFill>
                            <a:srgbClr val="000000"/>
                          </a:solidFill>
                          <a:effectLst/>
                          <a:latin typeface="Arial" panose="020B0604020202020204" pitchFamily="34" charset="0"/>
                        </a:rPr>
                        <a:t>Total general</a:t>
                      </a:r>
                    </a:p>
                  </a:txBody>
                  <a:tcPr marL="4212" marR="4212" marT="42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MX" sz="900" b="1" i="0" u="none" strike="noStrike">
                          <a:solidFill>
                            <a:srgbClr val="000000"/>
                          </a:solidFill>
                          <a:effectLst/>
                          <a:latin typeface="Arial" panose="020B0604020202020204" pitchFamily="34" charset="0"/>
                        </a:rPr>
                        <a:t>107</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900" b="1" i="0" u="none" strike="noStrike">
                          <a:solidFill>
                            <a:srgbClr val="000000"/>
                          </a:solidFill>
                          <a:effectLst/>
                          <a:latin typeface="Arial" panose="020B0604020202020204" pitchFamily="34" charset="0"/>
                        </a:rPr>
                        <a:t> </a:t>
                      </a:r>
                    </a:p>
                  </a:txBody>
                  <a:tcPr marL="4212" marR="4212" marT="42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MX" sz="900" b="1" i="0" u="none" strike="noStrike">
                          <a:solidFill>
                            <a:srgbClr val="000000"/>
                          </a:solidFill>
                          <a:effectLst/>
                          <a:latin typeface="Arial" panose="020B0604020202020204" pitchFamily="34" charset="0"/>
                        </a:rPr>
                        <a:t>93</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MX" sz="900" b="1" i="0" u="none" strike="noStrike">
                          <a:solidFill>
                            <a:srgbClr val="000000"/>
                          </a:solidFill>
                          <a:effectLst/>
                          <a:latin typeface="Arial" panose="020B0604020202020204" pitchFamily="34" charset="0"/>
                        </a:rPr>
                        <a:t>86.92%</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MX" sz="900" b="1" i="0" u="none" strike="noStrike">
                          <a:solidFill>
                            <a:srgbClr val="000000"/>
                          </a:solidFill>
                          <a:effectLst/>
                          <a:latin typeface="Arial" panose="020B0604020202020204" pitchFamily="34" charset="0"/>
                        </a:rPr>
                        <a:t>435</a:t>
                      </a:r>
                    </a:p>
                  </a:txBody>
                  <a:tcPr marL="4212" marR="4212" marT="42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78438704"/>
                  </a:ext>
                </a:extLst>
              </a:tr>
              <a:tr h="117945">
                <a:tc>
                  <a:txBody>
                    <a:bodyPr/>
                    <a:lstStyle/>
                    <a:p>
                      <a:pPr algn="l" fontAlgn="b"/>
                      <a:r>
                        <a:rPr lang="es-MX" sz="900" b="0" i="0" u="none" strike="noStrike">
                          <a:solidFill>
                            <a:srgbClr val="000000"/>
                          </a:solidFill>
                          <a:effectLst/>
                          <a:latin typeface="Arial" panose="020B0604020202020204" pitchFamily="34" charset="0"/>
                        </a:rPr>
                        <a:t> </a:t>
                      </a:r>
                    </a:p>
                  </a:txBody>
                  <a:tcPr marL="4212" marR="4212" marT="421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900" b="0" i="0" u="none" strike="noStrike">
                          <a:solidFill>
                            <a:srgbClr val="000000"/>
                          </a:solidFill>
                          <a:effectLst/>
                          <a:latin typeface="Arial" panose="020B0604020202020204" pitchFamily="34" charset="0"/>
                        </a:rPr>
                        <a:t> </a:t>
                      </a:r>
                    </a:p>
                  </a:txBody>
                  <a:tcPr marL="4212" marR="4212" marT="421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900" b="0" i="0" u="none" strike="noStrike">
                          <a:solidFill>
                            <a:srgbClr val="000000"/>
                          </a:solidFill>
                          <a:effectLst/>
                          <a:latin typeface="Arial" panose="020B0604020202020204" pitchFamily="34" charset="0"/>
                        </a:rPr>
                        <a:t> </a:t>
                      </a:r>
                    </a:p>
                  </a:txBody>
                  <a:tcPr marL="4212" marR="4212" marT="421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900" b="0" i="0" u="none" strike="noStrike">
                          <a:solidFill>
                            <a:srgbClr val="000000"/>
                          </a:solidFill>
                          <a:effectLst/>
                          <a:latin typeface="Arial" panose="020B0604020202020204" pitchFamily="34" charset="0"/>
                        </a:rPr>
                        <a:t> </a:t>
                      </a:r>
                    </a:p>
                  </a:txBody>
                  <a:tcPr marL="4212" marR="4212" marT="421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900" b="0" i="0" u="none" strike="noStrike">
                          <a:solidFill>
                            <a:srgbClr val="000000"/>
                          </a:solidFill>
                          <a:effectLst/>
                          <a:latin typeface="Arial" panose="020B0604020202020204" pitchFamily="34" charset="0"/>
                        </a:rPr>
                        <a:t> </a:t>
                      </a:r>
                    </a:p>
                  </a:txBody>
                  <a:tcPr marL="4212" marR="4212" marT="421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900" b="0" i="0" u="none" strike="noStrike">
                          <a:solidFill>
                            <a:srgbClr val="000000"/>
                          </a:solidFill>
                          <a:effectLst/>
                          <a:latin typeface="Arial" panose="020B0604020202020204" pitchFamily="34" charset="0"/>
                        </a:rPr>
                        <a:t> </a:t>
                      </a:r>
                    </a:p>
                  </a:txBody>
                  <a:tcPr marL="4212" marR="4212" marT="421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05793556"/>
                  </a:ext>
                </a:extLst>
              </a:tr>
              <a:tr h="303288">
                <a:tc>
                  <a:txBody>
                    <a:bodyPr/>
                    <a:lstStyle/>
                    <a:p>
                      <a:pPr algn="ctr" rtl="0" fontAlgn="ctr"/>
                      <a:r>
                        <a:rPr lang="es-MX" sz="800" b="1" i="0" u="none" strike="noStrike">
                          <a:solidFill>
                            <a:srgbClr val="000000"/>
                          </a:solidFill>
                          <a:effectLst/>
                          <a:latin typeface="Arial" panose="020B0604020202020204" pitchFamily="34" charset="0"/>
                        </a:rPr>
                        <a:t>PRONADATOS</a:t>
                      </a:r>
                    </a:p>
                  </a:txBody>
                  <a:tcPr marL="4212" marR="4212" marT="42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MX" sz="800" b="0" i="0" u="none" strike="noStrike">
                          <a:solidFill>
                            <a:srgbClr val="000000"/>
                          </a:solidFill>
                          <a:effectLst/>
                          <a:latin typeface="Arial" panose="020B0604020202020204" pitchFamily="34" charset="0"/>
                        </a:rPr>
                        <a:t>Total Líneas de acción</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800" b="0" i="0" u="none" strike="noStrike">
                          <a:solidFill>
                            <a:srgbClr val="000000"/>
                          </a:solidFill>
                          <a:effectLst/>
                          <a:latin typeface="Arial" panose="020B0604020202020204" pitchFamily="34" charset="0"/>
                        </a:rPr>
                        <a:t> </a:t>
                      </a:r>
                    </a:p>
                  </a:txBody>
                  <a:tcPr marL="4212" marR="4212" marT="42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MX" sz="700" b="0" i="0" u="none" strike="noStrike" dirty="0">
                          <a:solidFill>
                            <a:srgbClr val="000000"/>
                          </a:solidFill>
                          <a:effectLst/>
                          <a:latin typeface="Arial" panose="020B0604020202020204" pitchFamily="34" charset="0"/>
                        </a:rPr>
                        <a:t>Total General de Líneas de Acción propuestas por las Comisiones del SNT y el INAI</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MX" sz="700" b="0" i="0" u="none" strike="noStrike">
                          <a:solidFill>
                            <a:srgbClr val="000000"/>
                          </a:solidFill>
                          <a:effectLst/>
                          <a:latin typeface="Arial" panose="020B0604020202020204" pitchFamily="34" charset="0"/>
                        </a:rPr>
                        <a:t>% de Cobertura de Ejes</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MX" sz="700" b="0" i="0" u="none" strike="noStrike">
                          <a:solidFill>
                            <a:srgbClr val="000000"/>
                          </a:solidFill>
                          <a:effectLst/>
                          <a:latin typeface="Arial" panose="020B0604020202020204" pitchFamily="34" charset="0"/>
                        </a:rPr>
                        <a:t>Total de actividades propuestas por las Comisiones del SNT y el INAI</a:t>
                      </a:r>
                    </a:p>
                  </a:txBody>
                  <a:tcPr marL="4212" marR="4212" marT="42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47622224"/>
                  </a:ext>
                </a:extLst>
              </a:tr>
              <a:tr h="227466">
                <a:tc>
                  <a:txBody>
                    <a:bodyPr/>
                    <a:lstStyle/>
                    <a:p>
                      <a:pPr algn="l" fontAlgn="b"/>
                      <a:r>
                        <a:rPr lang="es-MX" sz="900" b="0" i="0" u="none" strike="noStrike">
                          <a:solidFill>
                            <a:srgbClr val="000000"/>
                          </a:solidFill>
                          <a:effectLst/>
                          <a:latin typeface="Arial" panose="020B0604020202020204" pitchFamily="34" charset="0"/>
                        </a:rPr>
                        <a:t>1. Educación y cultura de protección de datos personales entre la sociedad mexicana.</a:t>
                      </a:r>
                    </a:p>
                  </a:txBody>
                  <a:tcPr marL="4212" marR="4212" marT="42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12</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900" b="0" i="0" u="none" strike="noStrike">
                          <a:solidFill>
                            <a:srgbClr val="000000"/>
                          </a:solidFill>
                          <a:effectLst/>
                          <a:latin typeface="Arial" panose="020B0604020202020204" pitchFamily="34" charset="0"/>
                        </a:rPr>
                        <a:t> </a:t>
                      </a:r>
                    </a:p>
                  </a:txBody>
                  <a:tcPr marL="4212" marR="4212" marT="42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12</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100.00%</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105</a:t>
                      </a:r>
                    </a:p>
                  </a:txBody>
                  <a:tcPr marL="4212" marR="4212" marT="42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44026651"/>
                  </a:ext>
                </a:extLst>
              </a:tr>
              <a:tr h="454932">
                <a:tc>
                  <a:txBody>
                    <a:bodyPr/>
                    <a:lstStyle/>
                    <a:p>
                      <a:pPr algn="l" fontAlgn="b"/>
                      <a:r>
                        <a:rPr lang="es-MX" sz="900" b="0" i="0" u="none" strike="noStrike">
                          <a:solidFill>
                            <a:srgbClr val="000000"/>
                          </a:solidFill>
                          <a:effectLst/>
                          <a:latin typeface="Arial" panose="020B0604020202020204" pitchFamily="34" charset="0"/>
                        </a:rPr>
                        <a:t>2. Ejercicio de los derechos ARCO (Acceso, Rectificación, Cancelación y Oposición al tratamiento de datos personales) y de Portabilidad.</a:t>
                      </a:r>
                    </a:p>
                  </a:txBody>
                  <a:tcPr marL="4212" marR="4212" marT="42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15</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900" b="0" i="0" u="none" strike="noStrike">
                          <a:solidFill>
                            <a:srgbClr val="000000"/>
                          </a:solidFill>
                          <a:effectLst/>
                          <a:latin typeface="Arial" panose="020B0604020202020204" pitchFamily="34" charset="0"/>
                        </a:rPr>
                        <a:t> </a:t>
                      </a:r>
                    </a:p>
                  </a:txBody>
                  <a:tcPr marL="4212" marR="4212" marT="42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15</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100.00%</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56</a:t>
                      </a:r>
                    </a:p>
                  </a:txBody>
                  <a:tcPr marL="4212" marR="4212" marT="42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4608327"/>
                  </a:ext>
                </a:extLst>
              </a:tr>
              <a:tr h="227466">
                <a:tc>
                  <a:txBody>
                    <a:bodyPr/>
                    <a:lstStyle/>
                    <a:p>
                      <a:pPr algn="l" fontAlgn="b"/>
                      <a:r>
                        <a:rPr lang="es-MX" sz="900" b="0" i="0" u="none" strike="noStrike">
                          <a:solidFill>
                            <a:srgbClr val="000000"/>
                          </a:solidFill>
                          <a:effectLst/>
                          <a:latin typeface="Arial" panose="020B0604020202020204" pitchFamily="34" charset="0"/>
                        </a:rPr>
                        <a:t>3. Capacitación a los responsables en materia de protección de datos personales.</a:t>
                      </a:r>
                    </a:p>
                  </a:txBody>
                  <a:tcPr marL="4212" marR="4212" marT="42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16</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900" b="0" i="0" u="none" strike="noStrike">
                          <a:solidFill>
                            <a:srgbClr val="000000"/>
                          </a:solidFill>
                          <a:effectLst/>
                          <a:latin typeface="Arial" panose="020B0604020202020204" pitchFamily="34" charset="0"/>
                        </a:rPr>
                        <a:t> </a:t>
                      </a:r>
                    </a:p>
                  </a:txBody>
                  <a:tcPr marL="4212" marR="4212" marT="42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15</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93.75%</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92</a:t>
                      </a:r>
                    </a:p>
                  </a:txBody>
                  <a:tcPr marL="4212" marR="4212" marT="42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23217320"/>
                  </a:ext>
                </a:extLst>
              </a:tr>
              <a:tr h="227466">
                <a:tc>
                  <a:txBody>
                    <a:bodyPr/>
                    <a:lstStyle/>
                    <a:p>
                      <a:pPr algn="l" fontAlgn="b"/>
                      <a:r>
                        <a:rPr lang="es-MX" sz="900" b="0" i="0" u="none" strike="noStrike">
                          <a:solidFill>
                            <a:srgbClr val="000000"/>
                          </a:solidFill>
                          <a:effectLst/>
                          <a:latin typeface="Arial" panose="020B0604020202020204" pitchFamily="34" charset="0"/>
                        </a:rPr>
                        <a:t>4. Implementación y mantenimiento de un Sistema de Gestión de Seguridad (SGS).</a:t>
                      </a:r>
                    </a:p>
                  </a:txBody>
                  <a:tcPr marL="4212" marR="4212" marT="42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25</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900" b="0" i="0" u="none" strike="noStrike">
                          <a:solidFill>
                            <a:srgbClr val="000000"/>
                          </a:solidFill>
                          <a:effectLst/>
                          <a:latin typeface="Arial" panose="020B0604020202020204" pitchFamily="34" charset="0"/>
                        </a:rPr>
                        <a:t> </a:t>
                      </a:r>
                    </a:p>
                  </a:txBody>
                  <a:tcPr marL="4212" marR="4212" marT="42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25</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100.00%</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90</a:t>
                      </a:r>
                    </a:p>
                  </a:txBody>
                  <a:tcPr marL="4212" marR="4212" marT="42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47019107"/>
                  </a:ext>
                </a:extLst>
              </a:tr>
              <a:tr h="227466">
                <a:tc>
                  <a:txBody>
                    <a:bodyPr/>
                    <a:lstStyle/>
                    <a:p>
                      <a:pPr algn="l" fontAlgn="b"/>
                      <a:r>
                        <a:rPr lang="es-MX" sz="900" b="0" i="0" u="none" strike="noStrike">
                          <a:solidFill>
                            <a:srgbClr val="000000"/>
                          </a:solidFill>
                          <a:effectLst/>
                          <a:latin typeface="Arial" panose="020B0604020202020204" pitchFamily="34" charset="0"/>
                        </a:rPr>
                        <a:t>5. Estándares nacionales, internacionales y buenas prácticas en la materia.</a:t>
                      </a:r>
                    </a:p>
                  </a:txBody>
                  <a:tcPr marL="4212" marR="4212" marT="42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10</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900" b="0" i="0" u="none" strike="noStrike">
                          <a:solidFill>
                            <a:srgbClr val="000000"/>
                          </a:solidFill>
                          <a:effectLst/>
                          <a:latin typeface="Arial" panose="020B0604020202020204" pitchFamily="34" charset="0"/>
                        </a:rPr>
                        <a:t> </a:t>
                      </a:r>
                    </a:p>
                  </a:txBody>
                  <a:tcPr marL="4212" marR="4212" marT="42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10</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100.00%</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48</a:t>
                      </a:r>
                    </a:p>
                  </a:txBody>
                  <a:tcPr marL="4212" marR="4212" marT="42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5966615"/>
                  </a:ext>
                </a:extLst>
              </a:tr>
              <a:tr h="227466">
                <a:tc>
                  <a:txBody>
                    <a:bodyPr/>
                    <a:lstStyle/>
                    <a:p>
                      <a:pPr algn="l" fontAlgn="b"/>
                      <a:r>
                        <a:rPr lang="es-MX" sz="900" b="0" i="0" u="none" strike="noStrike">
                          <a:solidFill>
                            <a:srgbClr val="000000"/>
                          </a:solidFill>
                          <a:effectLst/>
                          <a:latin typeface="Arial" panose="020B0604020202020204" pitchFamily="34" charset="0"/>
                        </a:rPr>
                        <a:t>6. Monitoreo, seguimiento, y verificación de metas.</a:t>
                      </a:r>
                    </a:p>
                  </a:txBody>
                  <a:tcPr marL="4212" marR="4212" marT="42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11</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900" b="0" i="0" u="none" strike="noStrike">
                          <a:solidFill>
                            <a:srgbClr val="000000"/>
                          </a:solidFill>
                          <a:effectLst/>
                          <a:latin typeface="Arial" panose="020B0604020202020204" pitchFamily="34" charset="0"/>
                        </a:rPr>
                        <a:t> </a:t>
                      </a:r>
                    </a:p>
                  </a:txBody>
                  <a:tcPr marL="4212" marR="4212" marT="42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11</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100.00%</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32</a:t>
                      </a:r>
                    </a:p>
                  </a:txBody>
                  <a:tcPr marL="4212" marR="4212" marT="42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39384384"/>
                  </a:ext>
                </a:extLst>
              </a:tr>
              <a:tr h="227466">
                <a:tc>
                  <a:txBody>
                    <a:bodyPr/>
                    <a:lstStyle/>
                    <a:p>
                      <a:pPr algn="l" fontAlgn="b"/>
                      <a:r>
                        <a:rPr lang="es-MX" sz="900" b="0" i="0" u="none" strike="noStrike">
                          <a:solidFill>
                            <a:srgbClr val="000000"/>
                          </a:solidFill>
                          <a:effectLst/>
                          <a:latin typeface="Arial" panose="020B0604020202020204" pitchFamily="34" charset="0"/>
                        </a:rPr>
                        <a:t>7. Acciones preventivas en materia de protección de datos personales.</a:t>
                      </a:r>
                    </a:p>
                  </a:txBody>
                  <a:tcPr marL="4212" marR="4212" marT="42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16</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900" b="0" i="0" u="none" strike="noStrike">
                          <a:solidFill>
                            <a:srgbClr val="000000"/>
                          </a:solidFill>
                          <a:effectLst/>
                          <a:latin typeface="Arial" panose="020B0604020202020204" pitchFamily="34" charset="0"/>
                        </a:rPr>
                        <a:t> </a:t>
                      </a:r>
                    </a:p>
                  </a:txBody>
                  <a:tcPr marL="4212" marR="4212" marT="42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16</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100.00%</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64</a:t>
                      </a:r>
                    </a:p>
                  </a:txBody>
                  <a:tcPr marL="4212" marR="4212" marT="42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726153"/>
                  </a:ext>
                </a:extLst>
              </a:tr>
              <a:tr h="227466">
                <a:tc>
                  <a:txBody>
                    <a:bodyPr/>
                    <a:lstStyle/>
                    <a:p>
                      <a:pPr algn="l" fontAlgn="b"/>
                      <a:r>
                        <a:rPr lang="es-MX" sz="900" b="0" i="0" u="none" strike="noStrike">
                          <a:solidFill>
                            <a:srgbClr val="000000"/>
                          </a:solidFill>
                          <a:effectLst/>
                          <a:latin typeface="Arial" panose="020B0604020202020204" pitchFamily="34" charset="0"/>
                        </a:rPr>
                        <a:t>8. Perspectiva normativa con enfoque de política pública.</a:t>
                      </a:r>
                    </a:p>
                  </a:txBody>
                  <a:tcPr marL="4212" marR="4212" marT="42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12</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900" b="0" i="0" u="none" strike="noStrike">
                          <a:solidFill>
                            <a:srgbClr val="000000"/>
                          </a:solidFill>
                          <a:effectLst/>
                          <a:latin typeface="Arial" panose="020B0604020202020204" pitchFamily="34" charset="0"/>
                        </a:rPr>
                        <a:t> </a:t>
                      </a:r>
                    </a:p>
                  </a:txBody>
                  <a:tcPr marL="4212" marR="4212" marT="42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12</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100.00%</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46</a:t>
                      </a:r>
                    </a:p>
                  </a:txBody>
                  <a:tcPr marL="4212" marR="4212" marT="42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9853947"/>
                  </a:ext>
                </a:extLst>
              </a:tr>
              <a:tr h="227466">
                <a:tc>
                  <a:txBody>
                    <a:bodyPr/>
                    <a:lstStyle/>
                    <a:p>
                      <a:pPr algn="l" fontAlgn="b"/>
                      <a:r>
                        <a:rPr lang="es-MX" sz="900" b="0" i="0" u="none" strike="noStrike">
                          <a:solidFill>
                            <a:srgbClr val="000000"/>
                          </a:solidFill>
                          <a:effectLst/>
                          <a:latin typeface="Arial" panose="020B0604020202020204" pitchFamily="34" charset="0"/>
                        </a:rPr>
                        <a:t>9. Actividad Materialmente Jurisdiccional de los Organismos Garantes.</a:t>
                      </a:r>
                    </a:p>
                  </a:txBody>
                  <a:tcPr marL="4212" marR="4212" marT="42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20</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900" b="0" i="0" u="none" strike="noStrike">
                          <a:solidFill>
                            <a:srgbClr val="000000"/>
                          </a:solidFill>
                          <a:effectLst/>
                          <a:latin typeface="Arial" panose="020B0604020202020204" pitchFamily="34" charset="0"/>
                        </a:rPr>
                        <a:t> </a:t>
                      </a:r>
                    </a:p>
                  </a:txBody>
                  <a:tcPr marL="4212" marR="4212" marT="42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20</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100.00%</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Arial" panose="020B0604020202020204" pitchFamily="34" charset="0"/>
                        </a:rPr>
                        <a:t>58</a:t>
                      </a:r>
                    </a:p>
                  </a:txBody>
                  <a:tcPr marL="4212" marR="4212" marT="42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4515467"/>
                  </a:ext>
                </a:extLst>
              </a:tr>
              <a:tr h="117945">
                <a:tc>
                  <a:txBody>
                    <a:bodyPr/>
                    <a:lstStyle/>
                    <a:p>
                      <a:pPr algn="ctr" rtl="0" fontAlgn="ctr"/>
                      <a:r>
                        <a:rPr lang="es-MX" sz="900" b="1" i="0" u="none" strike="noStrike">
                          <a:solidFill>
                            <a:srgbClr val="000000"/>
                          </a:solidFill>
                          <a:effectLst/>
                          <a:latin typeface="Arial" panose="020B0604020202020204" pitchFamily="34" charset="0"/>
                        </a:rPr>
                        <a:t>Total general</a:t>
                      </a:r>
                    </a:p>
                  </a:txBody>
                  <a:tcPr marL="4212" marR="4212" marT="42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MX" sz="900" b="1" i="0" u="none" strike="noStrike">
                          <a:solidFill>
                            <a:srgbClr val="000000"/>
                          </a:solidFill>
                          <a:effectLst/>
                          <a:latin typeface="Arial" panose="020B0604020202020204" pitchFamily="34" charset="0"/>
                        </a:rPr>
                        <a:t>137</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900" b="1" i="0" u="none" strike="noStrike">
                          <a:solidFill>
                            <a:srgbClr val="000000"/>
                          </a:solidFill>
                          <a:effectLst/>
                          <a:latin typeface="Arial" panose="020B0604020202020204" pitchFamily="34" charset="0"/>
                        </a:rPr>
                        <a:t> </a:t>
                      </a:r>
                    </a:p>
                  </a:txBody>
                  <a:tcPr marL="4212" marR="4212" marT="42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MX" sz="900" b="1" i="0" u="none" strike="noStrike">
                          <a:solidFill>
                            <a:srgbClr val="000000"/>
                          </a:solidFill>
                          <a:effectLst/>
                          <a:latin typeface="Arial" panose="020B0604020202020204" pitchFamily="34" charset="0"/>
                        </a:rPr>
                        <a:t>136</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MX" sz="900" b="1" i="0" u="none" strike="noStrike">
                          <a:solidFill>
                            <a:srgbClr val="000000"/>
                          </a:solidFill>
                          <a:effectLst/>
                          <a:latin typeface="Arial" panose="020B0604020202020204" pitchFamily="34" charset="0"/>
                        </a:rPr>
                        <a:t>99.27%</a:t>
                      </a:r>
                    </a:p>
                  </a:txBody>
                  <a:tcPr marL="4212" marR="4212" marT="4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MX" sz="900" b="1" i="0" u="none" strike="noStrike" dirty="0">
                          <a:solidFill>
                            <a:srgbClr val="000000"/>
                          </a:solidFill>
                          <a:effectLst/>
                          <a:latin typeface="Arial" panose="020B0604020202020204" pitchFamily="34" charset="0"/>
                        </a:rPr>
                        <a:t>591</a:t>
                      </a:r>
                    </a:p>
                  </a:txBody>
                  <a:tcPr marL="4212" marR="4212" marT="42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99828382"/>
                  </a:ext>
                </a:extLst>
              </a:tr>
            </a:tbl>
          </a:graphicData>
        </a:graphic>
      </p:graphicFrame>
    </p:spTree>
    <p:extLst>
      <p:ext uri="{BB962C8B-B14F-4D97-AF65-F5344CB8AC3E}">
        <p14:creationId xmlns:p14="http://schemas.microsoft.com/office/powerpoint/2010/main" val="211024657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13526</TotalTime>
  <Words>2623</Words>
  <Application>Microsoft Office PowerPoint</Application>
  <PresentationFormat>Panorámica</PresentationFormat>
  <Paragraphs>445</Paragraphs>
  <Slides>20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Arial</vt:lpstr>
      <vt:lpstr>Arial MT</vt:lpstr>
      <vt:lpstr>Calibri</vt:lpstr>
      <vt:lpstr>Calibri Light</vt:lpstr>
      <vt:lpstr>Gotham</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construcción de los Programas Nacionales</dc:title>
  <dc:creator>DGTSNSNT</dc:creator>
  <cp:lastModifiedBy>Edgar Rebollar Bravo</cp:lastModifiedBy>
  <cp:revision>66</cp:revision>
  <cp:lastPrinted>2023-02-20T16:53:19Z</cp:lastPrinted>
  <dcterms:created xsi:type="dcterms:W3CDTF">2022-05-23T22:09:59Z</dcterms:created>
  <dcterms:modified xsi:type="dcterms:W3CDTF">2023-02-28T19:21:23Z</dcterms:modified>
</cp:coreProperties>
</file>